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3" roundtripDataSignature="AMtx7mh7pe/ZJXLXw/Vt+jDU1VLthdq8h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FBCF673-E851-4740-8295-927122F0B07A}">
  <a:tblStyle styleId="{8FBCF673-E851-4740-8295-927122F0B07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Hello and welcome everyone!  Yining Feng, Elmer Atienza and I Narmada Gomatam teamed up to analyze </a:t>
            </a:r>
            <a:r>
              <a:rPr lang="en">
                <a:solidFill>
                  <a:schemeClr val="dk1"/>
                </a:solidFill>
              </a:rPr>
              <a:t>Distracted Driver Behavior Classification. We look forward to sharing our journey in this project with you. </a:t>
            </a:r>
            <a:endParaRPr/>
          </a:p>
        </p:txBody>
      </p:sp>
      <p:sp>
        <p:nvSpPr>
          <p:cNvPr id="91" name="Google Shape;91;p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d29ad8dbd5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d29ad8dbd5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222222"/>
                </a:solidFill>
                <a:highlight>
                  <a:srgbClr val="FFFFFF"/>
                </a:highlight>
                <a:latin typeface="Times New Roman"/>
                <a:ea typeface="Times New Roman"/>
                <a:cs typeface="Times New Roman"/>
                <a:sym typeface="Times New Roman"/>
              </a:rPr>
              <a:t>     Deep neural network models were also created using AutoML platforms for computer vision of Google Cloud Platform and Apple’s Core ML.  Training times turned out to be similar on both AutoML platforms, using the same dataset and many variations of the configurable parameters that are available on both platforms.  Optimal classification performance was achieved at 200 iterations with augmented data for different image exposure and blur levels.  This model that took approximately 8 hours to train was nearly perfect during training at classifying each of the distracted driver behavior that were defined in the training dataset. </a:t>
            </a:r>
            <a:endParaRPr sz="1200">
              <a:solidFill>
                <a:srgbClr val="222222"/>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rgbClr val="222222"/>
                </a:solidFill>
                <a:highlight>
                  <a:srgbClr val="FFFFFF"/>
                </a:highlight>
                <a:latin typeface="Times New Roman"/>
                <a:ea typeface="Times New Roman"/>
                <a:cs typeface="Times New Roman"/>
                <a:sym typeface="Times New Roman"/>
              </a:rPr>
              <a:t> 	But despite the exceptional classification training performance, overfitting was still evident as predictive performance noticeably dropped as these models were presented with another set of labeled images during validation, and even further dropped when presented with unseen holdout or test data. </a:t>
            </a:r>
            <a:endParaRPr sz="9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dc4fde16e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dc4fde16e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22222"/>
                </a:solidFill>
                <a:highlight>
                  <a:srgbClr val="FFFFFF"/>
                </a:highlight>
                <a:latin typeface="Times New Roman"/>
                <a:ea typeface="Times New Roman"/>
                <a:cs typeface="Times New Roman"/>
                <a:sym typeface="Times New Roman"/>
              </a:rPr>
              <a:t>    Looking further at the classification results, the AutoML models appeared to have put a focus on an object held by the driver.  The confusion matrix shows the models was able to learn behaviors like talking and texting or drinking that involves a phone or a cup/mug.  The models struggled a little bit on drivers operating a radio or talking to a passenger, or even safe driving positions where the hands were not holding on to anything other than the steering wheel.  This set of sample inferences is another proof of the model’s higher confidence in predicting distracted behaviors with an object, and very low confidence with the ones with no object.  Sample inferences show high confidence in detecting for driver texting while driving, but show very low confidence in determining if the driver is fixing hair or makeup.</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dd4d8cbe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d4d8cbe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200">
                <a:solidFill>
                  <a:srgbClr val="222222"/>
                </a:solidFill>
                <a:highlight>
                  <a:srgbClr val="FFFFFF"/>
                </a:highlight>
                <a:latin typeface="Times New Roman"/>
                <a:ea typeface="Times New Roman"/>
                <a:cs typeface="Times New Roman"/>
                <a:sym typeface="Times New Roman"/>
              </a:rPr>
              <a:t>     The DDBC model that we developed can be packaged and deployed for practical use on many different platforms and deployment architectures.  Through an Xcode project written in Swift language, we were able to develop an IOS app that was also shown at the beginning of this presentation that use the DDBC ML model to detect distracted driver behavior.  We also developed a prototype of a python project that uses a tensorflow version of the DDBC model that provide inference for distracted driver behavior from an uploaded image or can be even an image taken from a camera.  This model can be deployed in Android, linux, or windows-based devices.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d93820cd6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gd93820cd66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solidFill>
                  <a:srgbClr val="222222"/>
                </a:solidFill>
                <a:highlight>
                  <a:srgbClr val="FFFFFF"/>
                </a:highlight>
                <a:latin typeface="Times New Roman"/>
                <a:ea typeface="Times New Roman"/>
                <a:cs typeface="Times New Roman"/>
                <a:sym typeface="Times New Roman"/>
              </a:rPr>
              <a:t>     Overall on new data, the CreateML model classified for driver behaviors with higher confidence than the Google AutoML model.  But the Google AutoML turned out to be the better model as it was able to consistently classify for more driver behavior classes than CreateML:  8 out of 10 classes vs 6 out of 10 classes.</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d4d8cbea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dd4d8cbea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22222"/>
                </a:solidFill>
                <a:highlight>
                  <a:srgbClr val="FFFFFF"/>
                </a:highlight>
                <a:latin typeface="Times New Roman"/>
                <a:ea typeface="Times New Roman"/>
                <a:cs typeface="Times New Roman"/>
                <a:sym typeface="Times New Roman"/>
              </a:rPr>
              <a:t>     Correctly classifying for more distracting behaviors is extremely important as it reflects on the reliability of DDBC to not miss these distracted behaviors if the driver is really on to something distractive.  It will be a safety risk if DDBC recognizes safe driving even if the driver is texting.  On the flip side, it can be annoying (and unfairly destructive of driver’ records) as well if DDBC keeps flagging for distracted driving even if the driver is very true to its duty of practicing safe driving.</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db6a1e052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db6a1e052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222222"/>
                </a:solidFill>
                <a:highlight>
                  <a:srgbClr val="FFFFFF"/>
                </a:highlight>
                <a:latin typeface="Times New Roman"/>
                <a:ea typeface="Times New Roman"/>
                <a:cs typeface="Times New Roman"/>
                <a:sym typeface="Times New Roman"/>
              </a:rPr>
              <a:t>     Despite the favorable results achieved by this version of DDBC, the machine learning model and this computer vision solution exposed some weaknesses which we wanted to explore in the future.  We wanted to further explore on augmenting training data with color shifting and rotation of images to improve learning of driver positions under different shades of colors and angles, which can help improve prediction accuracy and mitigate overfitting.</a:t>
            </a:r>
            <a:endParaRPr sz="1200">
              <a:solidFill>
                <a:srgbClr val="222222"/>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rgbClr val="222222"/>
                </a:solidFill>
                <a:highlight>
                  <a:srgbClr val="FFFFFF"/>
                </a:highlight>
                <a:latin typeface="Times New Roman"/>
                <a:ea typeface="Times New Roman"/>
                <a:cs typeface="Times New Roman"/>
                <a:sym typeface="Times New Roman"/>
              </a:rPr>
              <a:t>We also consider exploring on other neural network configurations to improve detection of hand, face, and skin.  We are also looking to perform training DDBC under a more powerful computing platform.  And finally, we are planning to explore on interfacing with Amazon assistant Alexa and all of the IoT devices that Alexa interfaces with such as Amazon Echo’s suite of personal assistant products.</a:t>
            </a:r>
            <a:endParaRPr sz="1600">
              <a:solidFill>
                <a:srgbClr val="333333"/>
              </a:solidFill>
              <a:highlight>
                <a:srgbClr val="FFFFFF"/>
              </a:highlight>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0" name="Google Shape;210;p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da296502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da296502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900"/>
              <a:t>Distracted driving is any activity that diverts attention from driving. According to the CDC motor vehicle safety division, one in five car accidents is caused by a distracted driver. Sadly, this translates to 425,000 people injured and 3,000 people killed by distracted driving every year.</a:t>
            </a:r>
            <a:endParaRPr sz="900"/>
          </a:p>
          <a:p>
            <a:pPr indent="0" lvl="0" marL="0" rtl="0" algn="just">
              <a:spcBef>
                <a:spcPts val="0"/>
              </a:spcBef>
              <a:spcAft>
                <a:spcPts val="0"/>
              </a:spcAft>
              <a:buClr>
                <a:schemeClr val="dk1"/>
              </a:buClr>
              <a:buSzPts val="1100"/>
              <a:buFont typeface="Arial"/>
              <a:buNone/>
            </a:pPr>
            <a:r>
              <a:rPr lang="en" sz="900"/>
              <a:t>As you can see from the video, this includes talking or texting on your phone, eating and drinking, talking to people in the vehicle, fiddling with the stereo, entertainment or navigation system — anything that takes one’s attention away from the task of safe driving.</a:t>
            </a:r>
            <a:endParaRPr sz="900"/>
          </a:p>
          <a:p>
            <a:pPr indent="0" lvl="0" marL="0" rtl="0" algn="just">
              <a:spcBef>
                <a:spcPts val="0"/>
              </a:spcBef>
              <a:spcAft>
                <a:spcPts val="0"/>
              </a:spcAft>
              <a:buClr>
                <a:schemeClr val="dk1"/>
              </a:buClr>
              <a:buSzPts val="1100"/>
              <a:buFont typeface="Arial"/>
              <a:buNone/>
            </a:pPr>
            <a:r>
              <a:t/>
            </a:r>
            <a:endParaRPr sz="9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900">
                <a:solidFill>
                  <a:schemeClr val="dk1"/>
                </a:solidFill>
                <a:latin typeface="Times New Roman"/>
                <a:ea typeface="Times New Roman"/>
                <a:cs typeface="Times New Roman"/>
                <a:sym typeface="Times New Roman"/>
              </a:rPr>
              <a:t>The Distracted Driving Behavior Classification Model intends to provide inferences for distracted driving behaviors using thousands of images of individuals driving inside a vehicle. This could be beneficial for many business applications in the auto industry for promoting safe driving behaviors such as Driver Behavior Detection for facilitating faster claims processing, Incentive to reduce insurance rate based on existing driving records etc.The image classification model can also be incorporated into a smartphone app to help raise drivers’ awareness of their driving habits and associated risks, thus helping to reduce careless driving and promoting safe driving practices to reduce the accident rate. We will briefly discuss image classification in our next slide.</a:t>
            </a:r>
            <a:endParaRPr sz="9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457200" lvl="0" marL="0" rtl="0" algn="just">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457200" lvl="0" marL="0" rtl="0" algn="just">
              <a:spcBef>
                <a:spcPts val="0"/>
              </a:spcBef>
              <a:spcAft>
                <a:spcPts val="0"/>
              </a:spcAft>
              <a:buClr>
                <a:schemeClr val="dk1"/>
              </a:buClr>
              <a:buSzPts val="1100"/>
              <a:buFont typeface="Arial"/>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dd06899111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dd06899111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classification refers to a process in computer vision that can classify an image according to its visual content. Designing a suitable image‐processing procedure is a prerequisite for a successful classification of distracted driving behavior images.  The major steps of image classification may include determination of a suitable classification system, selection of training samples, image preprocessing, feature extraction, selection of suitable classification approaches, post‐classification processing, and accuracy assessment.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dd4c0e2d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dd4c0e2d3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900">
                <a:solidFill>
                  <a:schemeClr val="dk1"/>
                </a:solidFill>
              </a:rPr>
              <a:t>In this study, we proposed and studied 6 models in total, including a CNN model trained from scratch i.e. a traditional classification model with hand-crafted features which was our baseline CNN and four transfer learning models built with pretrained CNN models: ResNet50, VGG-16, Xception, MobileNet as well as a K-NN ensemble model. </a:t>
            </a:r>
            <a:endParaRPr sz="900">
              <a:solidFill>
                <a:schemeClr val="dk1"/>
              </a:solidFill>
            </a:endParaRPr>
          </a:p>
          <a:p>
            <a:pPr indent="0" lvl="0" marL="0" rtl="0" algn="l">
              <a:spcBef>
                <a:spcPts val="0"/>
              </a:spcBef>
              <a:spcAft>
                <a:spcPts val="0"/>
              </a:spcAft>
              <a:buClr>
                <a:schemeClr val="dk1"/>
              </a:buClr>
              <a:buSzPts val="1100"/>
              <a:buFont typeface="Arial"/>
              <a:buNone/>
            </a:pPr>
            <a:r>
              <a:rPr lang="en" sz="900">
                <a:solidFill>
                  <a:schemeClr val="dk1"/>
                </a:solidFill>
              </a:rPr>
              <a:t>Deep convolutional neural network models may take days or even weeks to train on very large datasets. A way to short-cut this process is to re-use the model weights from pre-trained models that were developed for standard computer vision benchmark datasets, such as the ImageNet image recognition tasks. The basic premise for us to use transfer learning is simple: take a model trained on a large dataset and transfer its knowledge to a smaller dataset.This reduces the time to train and often results in better overall performance. For example: VGG-16 is a convolutional neural network that 16 layers deep. The model loads a set of weights pre-trained on ImageNet.  The Residual Network, or ResNet for short, is a model that makes use of the residual module involving shortcut connections.</a:t>
            </a:r>
            <a:endParaRPr sz="900">
              <a:solidFill>
                <a:schemeClr val="dk1"/>
              </a:solidFill>
            </a:endParaRPr>
          </a:p>
          <a:p>
            <a:pPr indent="0" lvl="0" marL="0" rtl="0" algn="l">
              <a:spcBef>
                <a:spcPts val="0"/>
              </a:spcBef>
              <a:spcAft>
                <a:spcPts val="0"/>
              </a:spcAft>
              <a:buClr>
                <a:schemeClr val="dk1"/>
              </a:buClr>
              <a:buSzPts val="1100"/>
              <a:buFont typeface="Arial"/>
              <a:buNone/>
            </a:pPr>
            <a:r>
              <a:rPr lang="en" sz="900">
                <a:solidFill>
                  <a:schemeClr val="dk1"/>
                </a:solidFill>
              </a:rPr>
              <a:t>Next, we also trained our machine learning models in AutoML in GCP and Apple's CreateML. Google Cloud AutoML goes to a whole different level and customizes Google’s battle-tested, high-accuracy deep neural networks for the tagged data. Rather than starting from scratch when training models from the data, Google Cloud AutoML implements automatic deep transfer learning (meaning that it starts from an existing deep neural network trained on other data) and neural architecture search (meaning that it finds the right combination of extra network layers) for language pair translation, natural language classification, and image classification. Create ML lets you quickly build and train Core ML models right on your Mac with no code. </a:t>
            </a:r>
            <a:endParaRPr sz="900">
              <a:solidFill>
                <a:schemeClr val="dk1"/>
              </a:solidFill>
            </a:endParaRPr>
          </a:p>
          <a:p>
            <a:pPr indent="0" lvl="0" marL="0" rtl="0" algn="l">
              <a:spcBef>
                <a:spcPts val="0"/>
              </a:spcBef>
              <a:spcAft>
                <a:spcPts val="0"/>
              </a:spcAft>
              <a:buClr>
                <a:schemeClr val="dk1"/>
              </a:buClr>
              <a:buSzPts val="1100"/>
              <a:buFont typeface="Arial"/>
              <a:buNone/>
            </a:pPr>
            <a:r>
              <a:rPr lang="en" sz="900">
                <a:solidFill>
                  <a:schemeClr val="dk1"/>
                </a:solidFill>
              </a:rPr>
              <a:t>I will now pass it on to Yining and we will discuss the analysis and results of our models. </a:t>
            </a:r>
            <a:endParaRPr sz="900">
              <a:solidFill>
                <a:schemeClr val="dk1"/>
              </a:solidFill>
            </a:endParaRPr>
          </a:p>
          <a:p>
            <a:pPr indent="0" lvl="0" marL="0" rtl="0" algn="l">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Clr>
                <a:schemeClr val="dk1"/>
              </a:buClr>
              <a:buSzPts val="1100"/>
              <a:buFont typeface="Arial"/>
              <a:buNone/>
            </a:pPr>
            <a:r>
              <a:t/>
            </a:r>
            <a:endParaRPr sz="900">
              <a:solidFill>
                <a:schemeClr val="dk1"/>
              </a:solidFill>
            </a:endParaRPr>
          </a:p>
          <a:p>
            <a:pPr indent="457200" lvl="0" marL="0" rtl="0" algn="just">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457200" lvl="0" marL="0" rtl="0" algn="just">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dc17761455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gdc17761455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457200" lvl="0" marL="0" rtl="0" algn="just">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CNN model is devised as a 2-layer neural network with 100 neurons and ReLU used as the activation function for the hidden layer, as well as </a:t>
            </a:r>
            <a:r>
              <a:rPr lang="en" sz="1200">
                <a:solidFill>
                  <a:schemeClr val="dk1"/>
                </a:solidFill>
                <a:latin typeface="Times New Roman"/>
                <a:ea typeface="Times New Roman"/>
                <a:cs typeface="Times New Roman"/>
                <a:sym typeface="Times New Roman"/>
              </a:rPr>
              <a:t>a softmax activation function used in the output layer.</a:t>
            </a:r>
            <a:endParaRPr sz="1200">
              <a:solidFill>
                <a:schemeClr val="dk1"/>
              </a:solidFill>
              <a:latin typeface="Times New Roman"/>
              <a:ea typeface="Times New Roman"/>
              <a:cs typeface="Times New Roman"/>
              <a:sym typeface="Times New Roman"/>
            </a:endParaRPr>
          </a:p>
          <a:p>
            <a:pPr indent="457200" lvl="0" marL="0" rtl="0" algn="just">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Both the VGG-16 and ResNet50 models are CNN network models with 3 × 3 filters used for most of the convolutional layers. Likewise, </a:t>
            </a:r>
            <a:r>
              <a:rPr lang="en" sz="1200">
                <a:solidFill>
                  <a:schemeClr val="dk1"/>
                </a:solidFill>
                <a:latin typeface="Times New Roman"/>
                <a:ea typeface="Times New Roman"/>
                <a:cs typeface="Times New Roman"/>
                <a:sym typeface="Times New Roman"/>
              </a:rPr>
              <a:t>both the Xception and MobileNet models are multilayer CNN neural network with depth-wise separable convolution layers and residual connections. </a:t>
            </a:r>
            <a:r>
              <a:rPr lang="en" sz="1200">
                <a:solidFill>
                  <a:schemeClr val="dk1"/>
                </a:solidFill>
                <a:latin typeface="Times New Roman"/>
                <a:ea typeface="Times New Roman"/>
                <a:cs typeface="Times New Roman"/>
                <a:sym typeface="Times New Roman"/>
              </a:rPr>
              <a:t>While the VGG-16 </a:t>
            </a:r>
            <a:r>
              <a:rPr lang="en" sz="1200">
                <a:solidFill>
                  <a:schemeClr val="dk1"/>
                </a:solidFill>
                <a:latin typeface="Times New Roman"/>
                <a:ea typeface="Times New Roman"/>
                <a:cs typeface="Times New Roman"/>
                <a:sym typeface="Times New Roman"/>
              </a:rPr>
              <a:t>model</a:t>
            </a:r>
            <a:r>
              <a:rPr lang="en" sz="1200">
                <a:solidFill>
                  <a:schemeClr val="dk1"/>
                </a:solidFill>
                <a:latin typeface="Times New Roman"/>
                <a:ea typeface="Times New Roman"/>
                <a:cs typeface="Times New Roman"/>
                <a:sym typeface="Times New Roman"/>
              </a:rPr>
              <a:t> is characterized by its multilayer perceptron (MLP) classifier including three fully-connected (FC) layers, the ResNet50 model</a:t>
            </a:r>
            <a:r>
              <a:rPr lang="en" sz="1200">
                <a:solidFill>
                  <a:schemeClr val="dk1"/>
                </a:solidFill>
                <a:latin typeface="Times New Roman"/>
                <a:ea typeface="Times New Roman"/>
                <a:cs typeface="Times New Roman"/>
                <a:sym typeface="Times New Roman"/>
              </a:rPr>
              <a:t> is distinguished by its shortcut connection added to each building block which enables easier model training. On the other hand, the Xception model has the most complex architecture with the most number of CNN layers.</a:t>
            </a:r>
            <a:endParaRPr sz="1200">
              <a:solidFill>
                <a:schemeClr val="dk1"/>
              </a:solidFill>
              <a:latin typeface="Times New Roman"/>
              <a:ea typeface="Times New Roman"/>
              <a:cs typeface="Times New Roman"/>
              <a:sym typeface="Times New Roman"/>
            </a:endParaRPr>
          </a:p>
          <a:p>
            <a:pPr indent="457200" lvl="0" marL="0" rtl="0" algn="just">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Given that the test set is about four times as large as the training set, overfitting can become a potential problem. By averaging the results of all five stand-alone models, K-NN was included into the ensemble model to help smoothen predicted probabilities for each image class. </a:t>
            </a:r>
            <a:endParaRPr sz="1200">
              <a:solidFill>
                <a:schemeClr val="dk1"/>
              </a:solidFill>
              <a:latin typeface="Times New Roman"/>
              <a:ea typeface="Times New Roman"/>
              <a:cs typeface="Times New Roman"/>
              <a:sym typeface="Times New Roman"/>
            </a:endParaRPr>
          </a:p>
          <a:p>
            <a:pPr indent="457200" lvl="0" marL="0" rtl="0" algn="just">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457200" lvl="0" marL="0" rtl="0" algn="just">
              <a:spcBef>
                <a:spcPts val="0"/>
              </a:spcBef>
              <a:spcAft>
                <a:spcPts val="0"/>
              </a:spcAft>
              <a:buClr>
                <a:schemeClr val="dk1"/>
              </a:buClr>
              <a:buSzPts val="1100"/>
              <a:buFont typeface="Arial"/>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c17761455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gdc17761455_0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 terms of performance, all the stand-alone </a:t>
            </a:r>
            <a:r>
              <a:rPr lang="en" sz="1200">
                <a:solidFill>
                  <a:schemeClr val="dk1"/>
                </a:solidFill>
                <a:latin typeface="Times New Roman"/>
                <a:ea typeface="Times New Roman"/>
                <a:cs typeface="Times New Roman"/>
                <a:sym typeface="Times New Roman"/>
              </a:rPr>
              <a:t>models inevitably</a:t>
            </a:r>
            <a:r>
              <a:rPr lang="en" sz="1200">
                <a:solidFill>
                  <a:schemeClr val="dk1"/>
                </a:solidFill>
                <a:latin typeface="Times New Roman"/>
                <a:ea typeface="Times New Roman"/>
                <a:cs typeface="Times New Roman"/>
                <a:sym typeface="Times New Roman"/>
              </a:rPr>
              <a:t> struggled with classifying the class “talking to passengers” and “texting left” as well as “hair and makeup” classes. </a:t>
            </a:r>
            <a:r>
              <a:rPr lang="en" sz="1200">
                <a:solidFill>
                  <a:schemeClr val="dk1"/>
                </a:solidFill>
                <a:latin typeface="Times New Roman"/>
                <a:ea typeface="Times New Roman"/>
                <a:cs typeface="Times New Roman"/>
                <a:sym typeface="Times New Roman"/>
              </a:rPr>
              <a:t>This is due to the lack of temporal context in static images. Overall, the CNN model’s classification accuracy was the lowest because of the overfitting problem, and </a:t>
            </a:r>
            <a:r>
              <a:rPr lang="en" sz="1200">
                <a:solidFill>
                  <a:schemeClr val="dk1"/>
                </a:solidFill>
                <a:highlight>
                  <a:schemeClr val="lt1"/>
                </a:highlight>
                <a:latin typeface="Times New Roman"/>
                <a:ea typeface="Times New Roman"/>
                <a:cs typeface="Times New Roman"/>
                <a:sym typeface="Times New Roman"/>
              </a:rPr>
              <a:t>the K-NN Ensemble model outperforms all the other stand-alone models.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c1776145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dc17761455_0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chemeClr val="dk1"/>
                </a:solidFill>
                <a:highlight>
                  <a:srgbClr val="FFFFFF"/>
                </a:highlight>
                <a:latin typeface="Times New Roman"/>
                <a:ea typeface="Times New Roman"/>
                <a:cs typeface="Times New Roman"/>
                <a:sym typeface="Times New Roman"/>
              </a:rPr>
              <a:t>As Table 1 shows, the K-NN Ensemble model has achieved the highest classification accuracy (92% validation accuracy) and the lowest output loss overall, but it also takes the longest time (797 seconds per epoch) to run the model. On the other hand, Mobilenet (without extra Dense Layers) is the best stand-alone transfer learning model that can be used to get pretty accurate (86% validation accuracy) and faster predictions with the least amount of resources (167 seconds per epoch). Although the ResNet model with extra layers has also achieved the same level of classification accuracy, it requires more time and resources to run (214 seconds per epoch) in comparison to the Mobilenet model. </a:t>
            </a:r>
            <a:r>
              <a:rPr lang="en" sz="1200">
                <a:solidFill>
                  <a:schemeClr val="dk1"/>
                </a:solidFill>
                <a:latin typeface="Times New Roman"/>
                <a:ea typeface="Times New Roman"/>
                <a:cs typeface="Times New Roman"/>
                <a:sym typeface="Times New Roman"/>
              </a:rPr>
              <a:t>Therefore, to balance accuracy and speed, the MobileNet model is regarded as the best stand-alone transfer learning model for distracted driver behavior classification.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dc17761455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dc17761455_0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Based on Table 2, the most challenging posture to be classified is the ‘safe driving’ posture. This is due to lack of the previously mentioned temporal context. Apart from safe driving, the ‘hair and makeup’ posture has been mistaken as the ‘talking to passengers’ posture. That is because, in most cases, when drivers did their hair/makeup on the left side of their face, they needed to tilt their face slightly right (while looking at the frontal mirror). Thus, the network thought the person was talking to the passenger. Similarly, the ‘reaching behind’ posture has been mistaken as either ‘talking to passengers’ or ‘drinking’ posture. That makes sense as people tend to naturally look towards the camera while reaching behind. As for the drinking confusion, it is due to right-arm movement from the steering wheel to the back seat. A still image in the middle of that move could be easily mistaken for a drinking posture.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_Slide" showMasterSp="0">
  <p:cSld name="Logo_Slide">
    <p:bg>
      <p:bgPr>
        <a:solidFill>
          <a:schemeClr val="lt1"/>
        </a:solidFill>
      </p:bgPr>
    </p:bg>
    <p:spTree>
      <p:nvGrpSpPr>
        <p:cNvPr id="11" name="Shape 11"/>
        <p:cNvGrpSpPr/>
        <p:nvPr/>
      </p:nvGrpSpPr>
      <p:grpSpPr>
        <a:xfrm>
          <a:off x="0" y="0"/>
          <a:ext cx="0" cy="0"/>
          <a:chOff x="0" y="0"/>
          <a:chExt cx="0" cy="0"/>
        </a:xfrm>
      </p:grpSpPr>
      <p:pic>
        <p:nvPicPr>
          <p:cNvPr id="12" name="Google Shape;12;p17"/>
          <p:cNvPicPr preferRelativeResize="0"/>
          <p:nvPr/>
        </p:nvPicPr>
        <p:blipFill rotWithShape="1">
          <a:blip r:embed="rId2">
            <a:alphaModFix/>
          </a:blip>
          <a:srcRect b="0" l="0" r="0" t="26339"/>
          <a:stretch/>
        </p:blipFill>
        <p:spPr>
          <a:xfrm>
            <a:off x="241025" y="4772321"/>
            <a:ext cx="8743950" cy="371850"/>
          </a:xfrm>
          <a:prstGeom prst="rect">
            <a:avLst/>
          </a:prstGeom>
          <a:noFill/>
          <a:ln>
            <a:noFill/>
          </a:ln>
        </p:spPr>
      </p:pic>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0" name="Shape 70"/>
        <p:cNvGrpSpPr/>
        <p:nvPr/>
      </p:nvGrpSpPr>
      <p:grpSpPr>
        <a:xfrm>
          <a:off x="0" y="0"/>
          <a:ext cx="0" cy="0"/>
          <a:chOff x="0" y="0"/>
          <a:chExt cx="0" cy="0"/>
        </a:xfrm>
      </p:grpSpPr>
      <p:sp>
        <p:nvSpPr>
          <p:cNvPr id="71" name="Google Shape;71;p26"/>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2" name="Google Shape;72;p26"/>
          <p:cNvSpPr/>
          <p:nvPr>
            <p:ph idx="2" type="pic"/>
          </p:nvPr>
        </p:nvSpPr>
        <p:spPr>
          <a:xfrm>
            <a:off x="3887391" y="740569"/>
            <a:ext cx="4629300" cy="36552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73" name="Google Shape;73;p26"/>
          <p:cNvSpPr txBox="1"/>
          <p:nvPr>
            <p:ph idx="1" type="body"/>
          </p:nvPr>
        </p:nvSpPr>
        <p:spPr>
          <a:xfrm>
            <a:off x="629841" y="1543050"/>
            <a:ext cx="2949000" cy="28587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74" name="Google Shape;74;p26"/>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5" name="Google Shape;75;p2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6" name="Google Shape;76;p2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7" name="Shape 77"/>
        <p:cNvGrpSpPr/>
        <p:nvPr/>
      </p:nvGrpSpPr>
      <p:grpSpPr>
        <a:xfrm>
          <a:off x="0" y="0"/>
          <a:ext cx="0" cy="0"/>
          <a:chOff x="0" y="0"/>
          <a:chExt cx="0" cy="0"/>
        </a:xfrm>
      </p:grpSpPr>
      <p:sp>
        <p:nvSpPr>
          <p:cNvPr id="78" name="Google Shape;78;p27"/>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 name="Google Shape;79;p27"/>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0" name="Google Shape;80;p2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 name="Google Shape;81;p2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2" name="Google Shape;82;p2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3" name="Shape 83"/>
        <p:cNvGrpSpPr/>
        <p:nvPr/>
      </p:nvGrpSpPr>
      <p:grpSpPr>
        <a:xfrm>
          <a:off x="0" y="0"/>
          <a:ext cx="0" cy="0"/>
          <a:chOff x="0" y="0"/>
          <a:chExt cx="0" cy="0"/>
        </a:xfrm>
      </p:grpSpPr>
      <p:sp>
        <p:nvSpPr>
          <p:cNvPr id="84" name="Google Shape;84;p28"/>
          <p:cNvSpPr txBox="1"/>
          <p:nvPr>
            <p:ph type="title"/>
          </p:nvPr>
        </p:nvSpPr>
        <p:spPr>
          <a:xfrm rot="5400000">
            <a:off x="5350050" y="1467544"/>
            <a:ext cx="4359000" cy="19716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 name="Google Shape;85;p28"/>
          <p:cNvSpPr txBox="1"/>
          <p:nvPr>
            <p:ph idx="1" type="body"/>
          </p:nvPr>
        </p:nvSpPr>
        <p:spPr>
          <a:xfrm rot="5400000">
            <a:off x="1349475" y="-447056"/>
            <a:ext cx="4359000" cy="58008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6" name="Google Shape;86;p2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7" name="Google Shape;87;p2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8" name="Google Shape;88;p2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 name="Shape 13"/>
        <p:cNvGrpSpPr/>
        <p:nvPr/>
      </p:nvGrpSpPr>
      <p:grpSpPr>
        <a:xfrm>
          <a:off x="0" y="0"/>
          <a:ext cx="0" cy="0"/>
          <a:chOff x="0" y="0"/>
          <a:chExt cx="0" cy="0"/>
        </a:xfrm>
      </p:grpSpPr>
      <p:sp>
        <p:nvSpPr>
          <p:cNvPr id="14" name="Google Shape;14;p18"/>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5" name="Google Shape;15;p1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6" name="Google Shape;16;p1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7" name="Google Shape;17;p1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pic>
        <p:nvPicPr>
          <p:cNvPr id="18" name="Google Shape;18;p18"/>
          <p:cNvPicPr preferRelativeResize="0"/>
          <p:nvPr/>
        </p:nvPicPr>
        <p:blipFill rotWithShape="1">
          <a:blip r:embed="rId2">
            <a:alphaModFix/>
          </a:blip>
          <a:srcRect b="0" l="0" r="0" t="0"/>
          <a:stretch/>
        </p:blipFill>
        <p:spPr>
          <a:xfrm>
            <a:off x="241025" y="4627553"/>
            <a:ext cx="8743950" cy="5048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19"/>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1" name="Google Shape;21;p19"/>
          <p:cNvSpPr txBox="1"/>
          <p:nvPr>
            <p:ph idx="1" type="subTitle"/>
          </p:nvPr>
        </p:nvSpPr>
        <p:spPr>
          <a:xfrm>
            <a:off x="1143000" y="2701528"/>
            <a:ext cx="6858000" cy="1241700"/>
          </a:xfrm>
          <a:prstGeom prst="rect">
            <a:avLst/>
          </a:prstGeom>
          <a:noFill/>
          <a:ln>
            <a:noFill/>
          </a:ln>
        </p:spPr>
        <p:txBody>
          <a:bodyPr anchorCtr="0" anchor="t" bIns="34275" lIns="68575" spcFirstLastPara="1" rIns="68575" wrap="square" tIns="34275">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22" name="Google Shape;22;p19"/>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3" name="Google Shape;23;p19"/>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4" name="Google Shape;24;p1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pic>
        <p:nvPicPr>
          <p:cNvPr id="25" name="Google Shape;25;p19"/>
          <p:cNvPicPr preferRelativeResize="0"/>
          <p:nvPr/>
        </p:nvPicPr>
        <p:blipFill rotWithShape="1">
          <a:blip r:embed="rId2">
            <a:alphaModFix/>
          </a:blip>
          <a:srcRect b="0" l="0" r="0" t="0"/>
          <a:stretch/>
        </p:blipFill>
        <p:spPr>
          <a:xfrm>
            <a:off x="241025" y="4627553"/>
            <a:ext cx="8743950" cy="50482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 name="Shape 26"/>
        <p:cNvGrpSpPr/>
        <p:nvPr/>
      </p:nvGrpSpPr>
      <p:grpSpPr>
        <a:xfrm>
          <a:off x="0" y="0"/>
          <a:ext cx="0" cy="0"/>
          <a:chOff x="0" y="0"/>
          <a:chExt cx="0" cy="0"/>
        </a:xfrm>
      </p:grpSpPr>
      <p:sp>
        <p:nvSpPr>
          <p:cNvPr id="27" name="Google Shape;27;p20"/>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 name="Google Shape;28;p20"/>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9" name="Google Shape;29;p20"/>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0" name="Google Shape;30;p20"/>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 name="Google Shape;31;p2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pic>
        <p:nvPicPr>
          <p:cNvPr id="32" name="Google Shape;32;p20"/>
          <p:cNvPicPr preferRelativeResize="0"/>
          <p:nvPr/>
        </p:nvPicPr>
        <p:blipFill rotWithShape="1">
          <a:blip r:embed="rId2">
            <a:alphaModFix/>
          </a:blip>
          <a:srcRect b="0" l="0" r="0" t="0"/>
          <a:stretch/>
        </p:blipFill>
        <p:spPr>
          <a:xfrm>
            <a:off x="241025" y="4639337"/>
            <a:ext cx="8743950" cy="50482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21"/>
          <p:cNvSpPr txBox="1"/>
          <p:nvPr>
            <p:ph type="title"/>
          </p:nvPr>
        </p:nvSpPr>
        <p:spPr>
          <a:xfrm>
            <a:off x="623888" y="1282304"/>
            <a:ext cx="7886700" cy="21396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5" name="Google Shape;35;p21"/>
          <p:cNvSpPr txBox="1"/>
          <p:nvPr>
            <p:ph idx="1" type="body"/>
          </p:nvPr>
        </p:nvSpPr>
        <p:spPr>
          <a:xfrm>
            <a:off x="623888" y="3442097"/>
            <a:ext cx="7886700" cy="11253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36" name="Google Shape;36;p2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 name="Google Shape;37;p2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 name="Google Shape;38;p2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pic>
        <p:nvPicPr>
          <p:cNvPr id="39" name="Google Shape;39;p21"/>
          <p:cNvPicPr preferRelativeResize="0"/>
          <p:nvPr/>
        </p:nvPicPr>
        <p:blipFill rotWithShape="1">
          <a:blip r:embed="rId2">
            <a:alphaModFix/>
          </a:blip>
          <a:srcRect b="0" l="0" r="0" t="0"/>
          <a:stretch/>
        </p:blipFill>
        <p:spPr>
          <a:xfrm>
            <a:off x="241025" y="4627553"/>
            <a:ext cx="8743950" cy="5048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22"/>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2" name="Google Shape;42;p22"/>
          <p:cNvSpPr txBox="1"/>
          <p:nvPr>
            <p:ph idx="1" type="body"/>
          </p:nvPr>
        </p:nvSpPr>
        <p:spPr>
          <a:xfrm>
            <a:off x="628650" y="1369219"/>
            <a:ext cx="3886200" cy="3263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3" name="Google Shape;43;p22"/>
          <p:cNvSpPr txBox="1"/>
          <p:nvPr>
            <p:ph idx="2" type="body"/>
          </p:nvPr>
        </p:nvSpPr>
        <p:spPr>
          <a:xfrm>
            <a:off x="4629150" y="1369219"/>
            <a:ext cx="3886200" cy="3263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4" name="Google Shape;44;p22"/>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5" name="Google Shape;45;p22"/>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6" name="Google Shape;46;p2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pic>
        <p:nvPicPr>
          <p:cNvPr id="47" name="Google Shape;47;p22"/>
          <p:cNvPicPr preferRelativeResize="0"/>
          <p:nvPr/>
        </p:nvPicPr>
        <p:blipFill rotWithShape="1">
          <a:blip r:embed="rId2">
            <a:alphaModFix/>
          </a:blip>
          <a:srcRect b="0" l="0" r="0" t="0"/>
          <a:stretch/>
        </p:blipFill>
        <p:spPr>
          <a:xfrm>
            <a:off x="241025" y="4615770"/>
            <a:ext cx="8743950" cy="5048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8" name="Shape 48"/>
        <p:cNvGrpSpPr/>
        <p:nvPr/>
      </p:nvGrpSpPr>
      <p:grpSpPr>
        <a:xfrm>
          <a:off x="0" y="0"/>
          <a:ext cx="0" cy="0"/>
          <a:chOff x="0" y="0"/>
          <a:chExt cx="0" cy="0"/>
        </a:xfrm>
      </p:grpSpPr>
      <p:sp>
        <p:nvSpPr>
          <p:cNvPr id="49" name="Google Shape;49;p23"/>
          <p:cNvSpPr txBox="1"/>
          <p:nvPr>
            <p:ph type="title"/>
          </p:nvPr>
        </p:nvSpPr>
        <p:spPr>
          <a:xfrm>
            <a:off x="629841" y="273844"/>
            <a:ext cx="7886700" cy="9942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0" name="Google Shape;50;p23"/>
          <p:cNvSpPr txBox="1"/>
          <p:nvPr>
            <p:ph idx="1" type="body"/>
          </p:nvPr>
        </p:nvSpPr>
        <p:spPr>
          <a:xfrm>
            <a:off x="629841" y="1260872"/>
            <a:ext cx="3868500" cy="61800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51" name="Google Shape;51;p23"/>
          <p:cNvSpPr txBox="1"/>
          <p:nvPr>
            <p:ph idx="2" type="body"/>
          </p:nvPr>
        </p:nvSpPr>
        <p:spPr>
          <a:xfrm>
            <a:off x="629841" y="1878806"/>
            <a:ext cx="3868500" cy="27633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2" name="Google Shape;52;p23"/>
          <p:cNvSpPr txBox="1"/>
          <p:nvPr>
            <p:ph idx="3" type="body"/>
          </p:nvPr>
        </p:nvSpPr>
        <p:spPr>
          <a:xfrm>
            <a:off x="4629150" y="1260872"/>
            <a:ext cx="3887400" cy="61800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53" name="Google Shape;53;p23"/>
          <p:cNvSpPr txBox="1"/>
          <p:nvPr>
            <p:ph idx="4" type="body"/>
          </p:nvPr>
        </p:nvSpPr>
        <p:spPr>
          <a:xfrm>
            <a:off x="4629150" y="1878806"/>
            <a:ext cx="3887400" cy="27633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4" name="Google Shape;54;p2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5" name="Google Shape;55;p2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6" name="Google Shape;56;p2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pic>
        <p:nvPicPr>
          <p:cNvPr id="57" name="Google Shape;57;p23"/>
          <p:cNvPicPr preferRelativeResize="0"/>
          <p:nvPr/>
        </p:nvPicPr>
        <p:blipFill rotWithShape="1">
          <a:blip r:embed="rId2">
            <a:alphaModFix/>
          </a:blip>
          <a:srcRect b="0" l="0" r="0" t="0"/>
          <a:stretch/>
        </p:blipFill>
        <p:spPr>
          <a:xfrm>
            <a:off x="241025" y="4627553"/>
            <a:ext cx="8743950" cy="50482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2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0" name="Google Shape;60;p2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1" name="Google Shape;61;p2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pic>
        <p:nvPicPr>
          <p:cNvPr id="62" name="Google Shape;62;p24"/>
          <p:cNvPicPr preferRelativeResize="0"/>
          <p:nvPr/>
        </p:nvPicPr>
        <p:blipFill rotWithShape="1">
          <a:blip r:embed="rId2">
            <a:alphaModFix/>
          </a:blip>
          <a:srcRect b="0" l="0" r="0" t="0"/>
          <a:stretch/>
        </p:blipFill>
        <p:spPr>
          <a:xfrm>
            <a:off x="241025" y="4615770"/>
            <a:ext cx="8743950" cy="50482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 name="Shape 63"/>
        <p:cNvGrpSpPr/>
        <p:nvPr/>
      </p:nvGrpSpPr>
      <p:grpSpPr>
        <a:xfrm>
          <a:off x="0" y="0"/>
          <a:ext cx="0" cy="0"/>
          <a:chOff x="0" y="0"/>
          <a:chExt cx="0" cy="0"/>
        </a:xfrm>
      </p:grpSpPr>
      <p:sp>
        <p:nvSpPr>
          <p:cNvPr id="64" name="Google Shape;64;p25"/>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5" name="Google Shape;65;p25"/>
          <p:cNvSpPr txBox="1"/>
          <p:nvPr>
            <p:ph idx="1" type="body"/>
          </p:nvPr>
        </p:nvSpPr>
        <p:spPr>
          <a:xfrm>
            <a:off x="3887391" y="740569"/>
            <a:ext cx="4629300" cy="3655200"/>
          </a:xfrm>
          <a:prstGeom prst="rect">
            <a:avLst/>
          </a:prstGeom>
          <a:noFill/>
          <a:ln>
            <a:noFill/>
          </a:ln>
        </p:spPr>
        <p:txBody>
          <a:bodyPr anchorCtr="0" anchor="t" bIns="34275" lIns="68575" spcFirstLastPara="1" rIns="68575" wrap="square" tIns="34275">
            <a:no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66" name="Google Shape;66;p25"/>
          <p:cNvSpPr txBox="1"/>
          <p:nvPr>
            <p:ph idx="2" type="body"/>
          </p:nvPr>
        </p:nvSpPr>
        <p:spPr>
          <a:xfrm>
            <a:off x="629841" y="1543050"/>
            <a:ext cx="2949000" cy="28587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67" name="Google Shape;67;p25"/>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8" name="Google Shape;68;p2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9" name="Google Shape;69;p2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 name="Google Shape;7;p16"/>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 name="Google Shape;8;p16"/>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9" name="Google Shape;9;p1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0" name="Google Shape;10;p1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drive.google.com/file/d/1HIjmfJX_s7UiWGA70pSjbDf7R6tCZJ7u/view" TargetMode="Externa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1" Type="http://schemas.openxmlformats.org/officeDocument/2006/relationships/image" Target="../media/image20.png"/><Relationship Id="rId10" Type="http://schemas.openxmlformats.org/officeDocument/2006/relationships/image" Target="../media/image18.png"/><Relationship Id="rId12"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7.png"/><Relationship Id="rId5" Type="http://schemas.openxmlformats.org/officeDocument/2006/relationships/image" Target="../media/image13.png"/><Relationship Id="rId6" Type="http://schemas.openxmlformats.org/officeDocument/2006/relationships/image" Target="../media/image11.png"/><Relationship Id="rId7" Type="http://schemas.openxmlformats.org/officeDocument/2006/relationships/image" Target="../media/image15.png"/><Relationship Id="rId8"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drive.google.com/file/d/1kGwWf8sAzaIuqC9DYO1h2L-dDfyDGvIg/view"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
          <p:cNvPicPr preferRelativeResize="0"/>
          <p:nvPr>
            <p:ph idx="4294967295" type="body"/>
          </p:nvPr>
        </p:nvPicPr>
        <p:blipFill rotWithShape="1">
          <a:blip r:embed="rId3">
            <a:alphaModFix/>
          </a:blip>
          <a:srcRect b="50668" l="0" r="0" t="0"/>
          <a:stretch/>
        </p:blipFill>
        <p:spPr>
          <a:xfrm>
            <a:off x="128998" y="223800"/>
            <a:ext cx="8886000" cy="4695900"/>
          </a:xfrm>
          <a:prstGeom prst="rect">
            <a:avLst/>
          </a:prstGeom>
          <a:noFill/>
          <a:ln>
            <a:noFill/>
          </a:ln>
        </p:spPr>
      </p:pic>
      <p:sp>
        <p:nvSpPr>
          <p:cNvPr id="94" name="Google Shape;94;p1"/>
          <p:cNvSpPr txBox="1"/>
          <p:nvPr/>
        </p:nvSpPr>
        <p:spPr>
          <a:xfrm>
            <a:off x="548898" y="1918675"/>
            <a:ext cx="8128200" cy="6924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rPr lang="en" sz="3000">
                <a:solidFill>
                  <a:schemeClr val="lt1"/>
                </a:solidFill>
                <a:latin typeface="Verdana"/>
                <a:ea typeface="Verdana"/>
                <a:cs typeface="Verdana"/>
                <a:sym typeface="Verdana"/>
              </a:rPr>
              <a:t>Distracted</a:t>
            </a:r>
            <a:r>
              <a:rPr b="1" lang="en" sz="3000">
                <a:solidFill>
                  <a:srgbClr val="434343"/>
                </a:solidFill>
                <a:latin typeface="Times New Roman"/>
                <a:ea typeface="Times New Roman"/>
                <a:cs typeface="Times New Roman"/>
                <a:sym typeface="Times New Roman"/>
              </a:rPr>
              <a:t> </a:t>
            </a:r>
            <a:r>
              <a:rPr lang="en" sz="3000">
                <a:solidFill>
                  <a:schemeClr val="lt1"/>
                </a:solidFill>
                <a:latin typeface="Verdana"/>
                <a:ea typeface="Verdana"/>
                <a:cs typeface="Verdana"/>
                <a:sym typeface="Verdana"/>
              </a:rPr>
              <a:t>Driver Behavior</a:t>
            </a:r>
            <a:r>
              <a:rPr b="1" lang="en" sz="3000">
                <a:solidFill>
                  <a:srgbClr val="434343"/>
                </a:solidFill>
                <a:latin typeface="Times New Roman"/>
                <a:ea typeface="Times New Roman"/>
                <a:cs typeface="Times New Roman"/>
                <a:sym typeface="Times New Roman"/>
              </a:rPr>
              <a:t> </a:t>
            </a:r>
            <a:r>
              <a:rPr lang="en" sz="3000">
                <a:solidFill>
                  <a:schemeClr val="lt1"/>
                </a:solidFill>
                <a:latin typeface="Verdana"/>
                <a:ea typeface="Verdana"/>
                <a:cs typeface="Verdana"/>
                <a:sym typeface="Verdana"/>
              </a:rPr>
              <a:t>Classification</a:t>
            </a:r>
            <a:r>
              <a:rPr b="0" i="0" lang="en" sz="4100" u="none" cap="none" strike="noStrike">
                <a:solidFill>
                  <a:schemeClr val="lt1"/>
                </a:solidFill>
                <a:latin typeface="Verdana"/>
                <a:ea typeface="Verdana"/>
                <a:cs typeface="Verdana"/>
                <a:sym typeface="Verdana"/>
              </a:rPr>
              <a:t> </a:t>
            </a:r>
            <a:endParaRPr b="0" i="0" sz="1100" u="none" cap="none" strike="noStrike">
              <a:solidFill>
                <a:srgbClr val="000000"/>
              </a:solidFill>
              <a:latin typeface="Verdana"/>
              <a:ea typeface="Verdana"/>
              <a:cs typeface="Verdana"/>
              <a:sym typeface="Verdana"/>
            </a:endParaRPr>
          </a:p>
        </p:txBody>
      </p:sp>
      <p:cxnSp>
        <p:nvCxnSpPr>
          <p:cNvPr id="95" name="Google Shape;95;p1"/>
          <p:cNvCxnSpPr/>
          <p:nvPr/>
        </p:nvCxnSpPr>
        <p:spPr>
          <a:xfrm>
            <a:off x="3857289" y="1553277"/>
            <a:ext cx="1511400" cy="0"/>
          </a:xfrm>
          <a:prstGeom prst="straightConnector1">
            <a:avLst/>
          </a:prstGeom>
          <a:noFill/>
          <a:ln cap="flat" cmpd="sng" w="9525">
            <a:solidFill>
              <a:schemeClr val="lt1"/>
            </a:solidFill>
            <a:prstDash val="solid"/>
            <a:miter lim="800000"/>
            <a:headEnd len="sm" w="sm" type="none"/>
            <a:tailEnd len="sm" w="sm" type="none"/>
          </a:ln>
        </p:spPr>
      </p:cxnSp>
      <p:pic>
        <p:nvPicPr>
          <p:cNvPr id="96" name="Google Shape;96;p1"/>
          <p:cNvPicPr preferRelativeResize="0"/>
          <p:nvPr/>
        </p:nvPicPr>
        <p:blipFill rotWithShape="1">
          <a:blip r:embed="rId4">
            <a:alphaModFix/>
          </a:blip>
          <a:srcRect b="0" l="0" r="0" t="0"/>
          <a:stretch/>
        </p:blipFill>
        <p:spPr>
          <a:xfrm>
            <a:off x="4291504" y="1137344"/>
            <a:ext cx="584958" cy="584958"/>
          </a:xfrm>
          <a:prstGeom prst="rect">
            <a:avLst/>
          </a:prstGeom>
          <a:noFill/>
          <a:ln>
            <a:noFill/>
          </a:ln>
        </p:spPr>
      </p:pic>
      <p:sp>
        <p:nvSpPr>
          <p:cNvPr id="97" name="Google Shape;97;p1"/>
          <p:cNvSpPr txBox="1"/>
          <p:nvPr/>
        </p:nvSpPr>
        <p:spPr>
          <a:xfrm>
            <a:off x="1654538" y="3146850"/>
            <a:ext cx="5764500" cy="782100"/>
          </a:xfrm>
          <a:prstGeom prst="rect">
            <a:avLst/>
          </a:prstGeom>
          <a:noFill/>
          <a:ln>
            <a:noFill/>
          </a:ln>
        </p:spPr>
        <p:txBody>
          <a:bodyPr anchorCtr="0" anchor="t" bIns="91425" lIns="91425" spcFirstLastPara="1" rIns="91425" wrap="square" tIns="91425">
            <a:noAutofit/>
          </a:bodyPr>
          <a:lstStyle/>
          <a:p>
            <a:pPr indent="0" lvl="0" marL="0" marR="0" rtl="0" algn="ctr">
              <a:lnSpc>
                <a:spcPct val="200000"/>
              </a:lnSpc>
              <a:spcBef>
                <a:spcPts val="0"/>
              </a:spcBef>
              <a:spcAft>
                <a:spcPts val="0"/>
              </a:spcAft>
              <a:buClr>
                <a:schemeClr val="dk1"/>
              </a:buClr>
              <a:buSzPts val="1100"/>
              <a:buFont typeface="Arial"/>
              <a:buNone/>
            </a:pPr>
            <a:r>
              <a:rPr b="0" i="0" lang="en" sz="1200" u="none" cap="none" strike="noStrike">
                <a:solidFill>
                  <a:srgbClr val="FFFFFF"/>
                </a:solidFill>
                <a:latin typeface="Trebuchet MS"/>
                <a:ea typeface="Trebuchet MS"/>
                <a:cs typeface="Trebuchet MS"/>
                <a:sym typeface="Trebuchet MS"/>
              </a:rPr>
              <a:t> </a:t>
            </a:r>
            <a:r>
              <a:rPr lang="en" sz="1500">
                <a:solidFill>
                  <a:srgbClr val="FFFFFF"/>
                </a:solidFill>
                <a:latin typeface="Trebuchet MS"/>
                <a:ea typeface="Trebuchet MS"/>
                <a:cs typeface="Trebuchet MS"/>
                <a:sym typeface="Trebuchet MS"/>
              </a:rPr>
              <a:t>Elmer</a:t>
            </a:r>
            <a:r>
              <a:rPr lang="en" sz="1200">
                <a:solidFill>
                  <a:schemeClr val="dk1"/>
                </a:solidFill>
                <a:latin typeface="Times New Roman"/>
                <a:ea typeface="Times New Roman"/>
                <a:cs typeface="Times New Roman"/>
                <a:sym typeface="Times New Roman"/>
              </a:rPr>
              <a:t> </a:t>
            </a:r>
            <a:r>
              <a:rPr lang="en" sz="1500">
                <a:solidFill>
                  <a:srgbClr val="FFFFFF"/>
                </a:solidFill>
                <a:latin typeface="Trebuchet MS"/>
                <a:ea typeface="Trebuchet MS"/>
                <a:cs typeface="Trebuchet MS"/>
                <a:sym typeface="Trebuchet MS"/>
              </a:rPr>
              <a:t>Atienza</a:t>
            </a:r>
            <a:r>
              <a:rPr b="0" i="0" lang="en" sz="1500" u="none" cap="none" strike="noStrike">
                <a:solidFill>
                  <a:srgbClr val="FFFFFF"/>
                </a:solidFill>
                <a:latin typeface="Trebuchet MS"/>
                <a:ea typeface="Trebuchet MS"/>
                <a:cs typeface="Trebuchet MS"/>
                <a:sym typeface="Trebuchet MS"/>
              </a:rPr>
              <a:t>, </a:t>
            </a:r>
            <a:r>
              <a:rPr lang="en" sz="1500">
                <a:solidFill>
                  <a:schemeClr val="lt1"/>
                </a:solidFill>
                <a:latin typeface="Trebuchet MS"/>
                <a:ea typeface="Trebuchet MS"/>
                <a:cs typeface="Trebuchet MS"/>
                <a:sym typeface="Trebuchet MS"/>
              </a:rPr>
              <a:t>Yining Feng, </a:t>
            </a:r>
            <a:r>
              <a:rPr lang="en" sz="1500">
                <a:solidFill>
                  <a:srgbClr val="FFFFFF"/>
                </a:solidFill>
                <a:latin typeface="Trebuchet MS"/>
                <a:ea typeface="Trebuchet MS"/>
                <a:cs typeface="Trebuchet MS"/>
                <a:sym typeface="Trebuchet MS"/>
              </a:rPr>
              <a:t>Narmada</a:t>
            </a:r>
            <a:r>
              <a:rPr lang="en" sz="1200">
                <a:solidFill>
                  <a:schemeClr val="dk1"/>
                </a:solidFill>
                <a:latin typeface="Times New Roman"/>
                <a:ea typeface="Times New Roman"/>
                <a:cs typeface="Times New Roman"/>
                <a:sym typeface="Times New Roman"/>
              </a:rPr>
              <a:t> </a:t>
            </a:r>
            <a:r>
              <a:rPr lang="en" sz="1500">
                <a:solidFill>
                  <a:srgbClr val="FFFFFF"/>
                </a:solidFill>
                <a:latin typeface="Trebuchet MS"/>
                <a:ea typeface="Trebuchet MS"/>
                <a:cs typeface="Trebuchet MS"/>
                <a:sym typeface="Trebuchet MS"/>
              </a:rPr>
              <a:t>Gomatam</a:t>
            </a:r>
            <a:endParaRPr b="0" i="0" sz="1500" u="none" cap="none" strike="noStrike">
              <a:solidFill>
                <a:srgbClr val="FFFFFF"/>
              </a:solidFill>
              <a:latin typeface="Trebuchet MS"/>
              <a:ea typeface="Trebuchet MS"/>
              <a:cs typeface="Trebuchet MS"/>
              <a:sym typeface="Trebuchet MS"/>
            </a:endParaRPr>
          </a:p>
          <a:p>
            <a:pPr indent="0" lvl="0" marL="0" marR="0" rtl="0" algn="ctr">
              <a:lnSpc>
                <a:spcPct val="200000"/>
              </a:lnSpc>
              <a:spcBef>
                <a:spcPts val="0"/>
              </a:spcBef>
              <a:spcAft>
                <a:spcPts val="0"/>
              </a:spcAft>
              <a:buClr>
                <a:schemeClr val="dk1"/>
              </a:buClr>
              <a:buSzPts val="1100"/>
              <a:buFont typeface="Arial"/>
              <a:buNone/>
            </a:pPr>
            <a:r>
              <a:rPr lang="en" sz="1500">
                <a:solidFill>
                  <a:srgbClr val="FFFFFF"/>
                </a:solidFill>
                <a:latin typeface="Trebuchet MS"/>
                <a:ea typeface="Trebuchet MS"/>
                <a:cs typeface="Trebuchet MS"/>
                <a:sym typeface="Trebuchet MS"/>
              </a:rPr>
              <a:t>The AI Consulting Group</a:t>
            </a:r>
            <a:endParaRPr b="0" i="0" sz="1500" u="none" cap="none" strike="noStrike">
              <a:solidFill>
                <a:srgbClr val="FFFFFF"/>
              </a:solidFill>
              <a:latin typeface="Trebuchet MS"/>
              <a:ea typeface="Trebuchet MS"/>
              <a:cs typeface="Trebuchet MS"/>
              <a:sym typeface="Trebuchet MS"/>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d29ad8dbd5_0_31"/>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182880" marR="91440" rtl="0" algn="l">
              <a:lnSpc>
                <a:spcPct val="90000"/>
              </a:lnSpc>
              <a:spcBef>
                <a:spcPts val="0"/>
              </a:spcBef>
              <a:spcAft>
                <a:spcPts val="0"/>
              </a:spcAft>
              <a:buClr>
                <a:srgbClr val="000000"/>
              </a:buClr>
              <a:buSzPts val="1100"/>
              <a:buFont typeface="Arial"/>
              <a:buNone/>
            </a:pPr>
            <a:r>
              <a:rPr lang="en" sz="3300">
                <a:solidFill>
                  <a:srgbClr val="FFFFFF"/>
                </a:solidFill>
                <a:latin typeface="Verdana"/>
                <a:ea typeface="Verdana"/>
                <a:cs typeface="Verdana"/>
                <a:sym typeface="Verdana"/>
              </a:rPr>
              <a:t>AutoML Model Performance Summary</a:t>
            </a:r>
            <a:endParaRPr sz="3300">
              <a:solidFill>
                <a:srgbClr val="FFFFFF"/>
              </a:solidFill>
              <a:latin typeface="Verdana"/>
              <a:ea typeface="Verdana"/>
              <a:cs typeface="Verdana"/>
              <a:sym typeface="Verdana"/>
            </a:endParaRPr>
          </a:p>
        </p:txBody>
      </p:sp>
      <p:sp>
        <p:nvSpPr>
          <p:cNvPr id="160" name="Google Shape;160;gd29ad8dbd5_0_31"/>
          <p:cNvSpPr txBox="1"/>
          <p:nvPr/>
        </p:nvSpPr>
        <p:spPr>
          <a:xfrm>
            <a:off x="165575" y="919775"/>
            <a:ext cx="8796600" cy="381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erdana"/>
              <a:ea typeface="Verdana"/>
              <a:cs typeface="Verdana"/>
              <a:sym typeface="Verdana"/>
            </a:endParaRPr>
          </a:p>
        </p:txBody>
      </p:sp>
      <p:pic>
        <p:nvPicPr>
          <p:cNvPr id="161" name="Google Shape;161;gd29ad8dbd5_0_31"/>
          <p:cNvPicPr preferRelativeResize="0"/>
          <p:nvPr/>
        </p:nvPicPr>
        <p:blipFill>
          <a:blip r:embed="rId3">
            <a:alphaModFix/>
          </a:blip>
          <a:stretch>
            <a:fillRect/>
          </a:stretch>
        </p:blipFill>
        <p:spPr>
          <a:xfrm>
            <a:off x="165575" y="998275"/>
            <a:ext cx="8796598" cy="3812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gdc4fde16e0_0_5"/>
          <p:cNvSpPr txBox="1"/>
          <p:nvPr/>
        </p:nvSpPr>
        <p:spPr>
          <a:xfrm>
            <a:off x="568800" y="1549100"/>
            <a:ext cx="4284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		</a:t>
            </a:r>
            <a:endParaRPr/>
          </a:p>
        </p:txBody>
      </p:sp>
      <p:sp>
        <p:nvSpPr>
          <p:cNvPr id="167" name="Google Shape;167;gdc4fde16e0_0_5"/>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182880" marR="91440" rtl="0" algn="l">
              <a:lnSpc>
                <a:spcPct val="90000"/>
              </a:lnSpc>
              <a:spcBef>
                <a:spcPts val="0"/>
              </a:spcBef>
              <a:spcAft>
                <a:spcPts val="0"/>
              </a:spcAft>
              <a:buClr>
                <a:srgbClr val="000000"/>
              </a:buClr>
              <a:buSzPts val="1100"/>
              <a:buFont typeface="Arial"/>
              <a:buNone/>
            </a:pPr>
            <a:r>
              <a:rPr lang="en" sz="3300">
                <a:solidFill>
                  <a:srgbClr val="FFFFFF"/>
                </a:solidFill>
                <a:latin typeface="Verdana"/>
                <a:ea typeface="Verdana"/>
                <a:cs typeface="Verdana"/>
                <a:sym typeface="Verdana"/>
              </a:rPr>
              <a:t>AutoML </a:t>
            </a:r>
            <a:r>
              <a:rPr lang="en" sz="3300">
                <a:solidFill>
                  <a:schemeClr val="lt1"/>
                </a:solidFill>
                <a:latin typeface="Verdana"/>
                <a:ea typeface="Verdana"/>
                <a:cs typeface="Verdana"/>
                <a:sym typeface="Verdana"/>
              </a:rPr>
              <a:t>Model Performance Summary</a:t>
            </a:r>
            <a:endParaRPr sz="3300">
              <a:solidFill>
                <a:srgbClr val="FFFFFF"/>
              </a:solidFill>
              <a:latin typeface="Verdana"/>
              <a:ea typeface="Verdana"/>
              <a:cs typeface="Verdana"/>
              <a:sym typeface="Verdana"/>
            </a:endParaRPr>
          </a:p>
        </p:txBody>
      </p:sp>
      <p:pic>
        <p:nvPicPr>
          <p:cNvPr id="168" name="Google Shape;168;gdc4fde16e0_0_5"/>
          <p:cNvPicPr preferRelativeResize="0"/>
          <p:nvPr/>
        </p:nvPicPr>
        <p:blipFill>
          <a:blip r:embed="rId3">
            <a:alphaModFix/>
          </a:blip>
          <a:stretch>
            <a:fillRect/>
          </a:stretch>
        </p:blipFill>
        <p:spPr>
          <a:xfrm>
            <a:off x="165575" y="1164875"/>
            <a:ext cx="4418477" cy="2640850"/>
          </a:xfrm>
          <a:prstGeom prst="rect">
            <a:avLst/>
          </a:prstGeom>
          <a:noFill/>
          <a:ln>
            <a:noFill/>
          </a:ln>
        </p:spPr>
      </p:pic>
      <p:pic>
        <p:nvPicPr>
          <p:cNvPr id="169" name="Google Shape;169;gdc4fde16e0_0_5"/>
          <p:cNvPicPr preferRelativeResize="0"/>
          <p:nvPr/>
        </p:nvPicPr>
        <p:blipFill>
          <a:blip r:embed="rId4">
            <a:alphaModFix/>
          </a:blip>
          <a:stretch>
            <a:fillRect/>
          </a:stretch>
        </p:blipFill>
        <p:spPr>
          <a:xfrm>
            <a:off x="4685000" y="1602700"/>
            <a:ext cx="4109077" cy="272232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dd4d8cbea6_0_0"/>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182880" marR="91440" rtl="0" algn="l">
              <a:lnSpc>
                <a:spcPct val="90000"/>
              </a:lnSpc>
              <a:spcBef>
                <a:spcPts val="0"/>
              </a:spcBef>
              <a:spcAft>
                <a:spcPts val="0"/>
              </a:spcAft>
              <a:buClr>
                <a:srgbClr val="000000"/>
              </a:buClr>
              <a:buSzPts val="1100"/>
              <a:buFont typeface="Arial"/>
              <a:buNone/>
            </a:pPr>
            <a:r>
              <a:rPr lang="en" sz="3300">
                <a:solidFill>
                  <a:srgbClr val="FFFFFF"/>
                </a:solidFill>
                <a:latin typeface="Verdana"/>
                <a:ea typeface="Verdana"/>
                <a:cs typeface="Verdana"/>
                <a:sym typeface="Verdana"/>
              </a:rPr>
              <a:t>DDBC Solution Prototypes</a:t>
            </a:r>
            <a:endParaRPr sz="3300">
              <a:solidFill>
                <a:srgbClr val="FFFFFF"/>
              </a:solidFill>
              <a:latin typeface="Verdana"/>
              <a:ea typeface="Verdana"/>
              <a:cs typeface="Verdana"/>
              <a:sym typeface="Verdana"/>
            </a:endParaRPr>
          </a:p>
        </p:txBody>
      </p:sp>
      <p:pic>
        <p:nvPicPr>
          <p:cNvPr id="175" name="Google Shape;175;gdd4d8cbea6_0_0" title="DDBC2.mp4">
            <a:hlinkClick r:id="rId3"/>
          </p:cNvPr>
          <p:cNvPicPr preferRelativeResize="0"/>
          <p:nvPr/>
        </p:nvPicPr>
        <p:blipFill>
          <a:blip r:embed="rId4">
            <a:alphaModFix/>
          </a:blip>
          <a:stretch>
            <a:fillRect/>
          </a:stretch>
        </p:blipFill>
        <p:spPr>
          <a:xfrm>
            <a:off x="152400" y="1019650"/>
            <a:ext cx="8796600" cy="3731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d93820cd66_0_14"/>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0" marR="91440" rtl="0" algn="l">
              <a:lnSpc>
                <a:spcPct val="90000"/>
              </a:lnSpc>
              <a:spcBef>
                <a:spcPts val="0"/>
              </a:spcBef>
              <a:spcAft>
                <a:spcPts val="0"/>
              </a:spcAft>
              <a:buClr>
                <a:srgbClr val="000000"/>
              </a:buClr>
              <a:buSzPts val="1100"/>
              <a:buFont typeface="Arial"/>
              <a:buNone/>
            </a:pPr>
            <a:r>
              <a:rPr lang="en" sz="3300">
                <a:solidFill>
                  <a:srgbClr val="FFFFFF"/>
                </a:solidFill>
                <a:latin typeface="Verdana"/>
                <a:ea typeface="Verdana"/>
                <a:cs typeface="Verdana"/>
                <a:sym typeface="Verdana"/>
              </a:rPr>
              <a:t>Inferences on New/Unseen Data</a:t>
            </a:r>
            <a:endParaRPr b="0" i="0" sz="3300" u="none" cap="none" strike="noStrike">
              <a:solidFill>
                <a:srgbClr val="FFFFFF"/>
              </a:solidFill>
              <a:latin typeface="Verdana"/>
              <a:ea typeface="Verdana"/>
              <a:cs typeface="Verdana"/>
              <a:sym typeface="Verdana"/>
            </a:endParaRPr>
          </a:p>
        </p:txBody>
      </p:sp>
      <p:sp>
        <p:nvSpPr>
          <p:cNvPr id="181" name="Google Shape;181;gd93820cd66_0_14"/>
          <p:cNvSpPr txBox="1"/>
          <p:nvPr>
            <p:ph idx="4294967295" type="body"/>
          </p:nvPr>
        </p:nvSpPr>
        <p:spPr>
          <a:xfrm>
            <a:off x="165575" y="1040800"/>
            <a:ext cx="8796600" cy="3679200"/>
          </a:xfrm>
          <a:prstGeom prst="rect">
            <a:avLst/>
          </a:prstGeom>
          <a:noFill/>
          <a:ln>
            <a:noFill/>
          </a:ln>
        </p:spPr>
        <p:txBody>
          <a:bodyPr anchorCtr="0" anchor="t" bIns="34275" lIns="68575" spcFirstLastPara="1" rIns="68575" wrap="square" tIns="34275">
            <a:noAutofit/>
          </a:bodyPr>
          <a:lstStyle/>
          <a:p>
            <a:pPr indent="0" lvl="0" marL="0" rtl="0" algn="l">
              <a:lnSpc>
                <a:spcPct val="200000"/>
              </a:lnSpc>
              <a:spcBef>
                <a:spcPts val="0"/>
              </a:spcBef>
              <a:spcAft>
                <a:spcPts val="0"/>
              </a:spcAft>
              <a:buSzPts val="2100"/>
              <a:buNone/>
            </a:pPr>
            <a:r>
              <a:t/>
            </a:r>
            <a:endParaRPr sz="1000">
              <a:solidFill>
                <a:srgbClr val="00B050"/>
              </a:solidFill>
            </a:endParaRPr>
          </a:p>
          <a:p>
            <a:pPr indent="0" lvl="0" marL="0" rtl="0" algn="l">
              <a:lnSpc>
                <a:spcPct val="200000"/>
              </a:lnSpc>
              <a:spcBef>
                <a:spcPts val="0"/>
              </a:spcBef>
              <a:spcAft>
                <a:spcPts val="0"/>
              </a:spcAft>
              <a:buSzPts val="2100"/>
              <a:buNone/>
            </a:pPr>
            <a:r>
              <a:t/>
            </a:r>
            <a:endParaRPr sz="1000">
              <a:solidFill>
                <a:srgbClr val="00B050"/>
              </a:solidFill>
            </a:endParaRPr>
          </a:p>
          <a:p>
            <a:pPr indent="0" lvl="0" marL="0" rtl="0" algn="l">
              <a:lnSpc>
                <a:spcPct val="200000"/>
              </a:lnSpc>
              <a:spcBef>
                <a:spcPts val="0"/>
              </a:spcBef>
              <a:spcAft>
                <a:spcPts val="0"/>
              </a:spcAft>
              <a:buSzPts val="2100"/>
              <a:buNone/>
            </a:pPr>
            <a:r>
              <a:t/>
            </a:r>
            <a:endParaRPr sz="1000">
              <a:solidFill>
                <a:srgbClr val="00B050"/>
              </a:solidFill>
            </a:endParaRPr>
          </a:p>
        </p:txBody>
      </p:sp>
      <p:graphicFrame>
        <p:nvGraphicFramePr>
          <p:cNvPr id="182" name="Google Shape;182;gd93820cd66_0_14"/>
          <p:cNvGraphicFramePr/>
          <p:nvPr/>
        </p:nvGraphicFramePr>
        <p:xfrm>
          <a:off x="470375" y="950750"/>
          <a:ext cx="3000000" cy="3000000"/>
        </p:xfrm>
        <a:graphic>
          <a:graphicData uri="http://schemas.openxmlformats.org/drawingml/2006/table">
            <a:tbl>
              <a:tblPr>
                <a:noFill/>
                <a:tableStyleId>{8FBCF673-E851-4740-8295-927122F0B07A}</a:tableStyleId>
              </a:tblPr>
              <a:tblGrid>
                <a:gridCol w="846875"/>
                <a:gridCol w="1666425"/>
                <a:gridCol w="1256650"/>
                <a:gridCol w="382850"/>
                <a:gridCol w="864050"/>
                <a:gridCol w="1675875"/>
                <a:gridCol w="1268750"/>
              </a:tblGrid>
              <a:tr h="407950">
                <a:tc>
                  <a:txBody>
                    <a:bodyPr/>
                    <a:lstStyle/>
                    <a:p>
                      <a:pPr indent="0" lvl="0" marL="0" rtl="0" algn="ctr">
                        <a:spcBef>
                          <a:spcPts val="0"/>
                        </a:spcBef>
                        <a:spcAft>
                          <a:spcPts val="0"/>
                        </a:spcAft>
                        <a:buNone/>
                      </a:pPr>
                      <a:r>
                        <a:rPr b="1" lang="en" sz="1000">
                          <a:solidFill>
                            <a:schemeClr val="dk1"/>
                          </a:solidFill>
                          <a:latin typeface="Calibri"/>
                          <a:ea typeface="Calibri"/>
                          <a:cs typeface="Calibri"/>
                          <a:sym typeface="Calibri"/>
                        </a:rPr>
                        <a:t>CLASS</a:t>
                      </a:r>
                      <a:endParaRPr b="1" sz="1000">
                        <a:solidFill>
                          <a:schemeClr val="dk1"/>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b="1" lang="en" sz="1000">
                          <a:latin typeface="Calibri"/>
                          <a:ea typeface="Calibri"/>
                          <a:cs typeface="Calibri"/>
                          <a:sym typeface="Calibri"/>
                        </a:rPr>
                        <a:t>Google Cloud Platform (GCP) AutoML Vision</a:t>
                      </a:r>
                      <a:endParaRPr b="1" sz="1000">
                        <a:solidFill>
                          <a:srgbClr val="00B050"/>
                        </a:solidFill>
                        <a:latin typeface="Calibri"/>
                        <a:ea typeface="Calibri"/>
                        <a:cs typeface="Calibri"/>
                        <a:sym typeface="Calibri"/>
                      </a:endParaRPr>
                    </a:p>
                  </a:txBody>
                  <a:tcPr marT="9525" marB="91425" marR="9525" marL="9525" anchor="ctr">
                    <a:solidFill>
                      <a:srgbClr val="BDD7EE"/>
                    </a:solidFill>
                  </a:tcPr>
                </a:tc>
                <a:tc>
                  <a:txBody>
                    <a:bodyPr/>
                    <a:lstStyle/>
                    <a:p>
                      <a:pPr indent="0" lvl="0" marL="0" rtl="0" algn="ctr">
                        <a:lnSpc>
                          <a:spcPct val="115000"/>
                        </a:lnSpc>
                        <a:spcBef>
                          <a:spcPts val="0"/>
                        </a:spcBef>
                        <a:spcAft>
                          <a:spcPts val="0"/>
                        </a:spcAft>
                        <a:buNone/>
                      </a:pPr>
                      <a:r>
                        <a:rPr b="1" lang="en" sz="1000">
                          <a:latin typeface="Calibri"/>
                          <a:ea typeface="Calibri"/>
                          <a:cs typeface="Calibri"/>
                          <a:sym typeface="Calibri"/>
                        </a:rPr>
                        <a:t>Apple CreateML</a:t>
                      </a:r>
                      <a:endParaRPr b="1" sz="1000">
                        <a:solidFill>
                          <a:srgbClr val="00B050"/>
                        </a:solidFill>
                        <a:latin typeface="Calibri"/>
                        <a:ea typeface="Calibri"/>
                        <a:cs typeface="Calibri"/>
                        <a:sym typeface="Calibri"/>
                      </a:endParaRPr>
                    </a:p>
                  </a:txBody>
                  <a:tcPr marT="9525" marB="91425" marR="9525" marL="9525" anchor="ctr">
                    <a:solidFill>
                      <a:srgbClr val="C6E0B4"/>
                    </a:solidFill>
                  </a:tcPr>
                </a:tc>
                <a:tc rowSpan="6">
                  <a:txBody>
                    <a:bodyPr/>
                    <a:lstStyle/>
                    <a:p>
                      <a:pPr indent="0" lvl="0" marL="0" rtl="0" algn="l">
                        <a:spcBef>
                          <a:spcPts val="0"/>
                        </a:spcBef>
                        <a:spcAft>
                          <a:spcPts val="0"/>
                        </a:spcAft>
                        <a:buNone/>
                      </a:pPr>
                      <a:r>
                        <a:t/>
                      </a:r>
                      <a:endParaRPr sz="700">
                        <a:solidFill>
                          <a:srgbClr val="00B050"/>
                        </a:solidFill>
                        <a:latin typeface="Calibri"/>
                        <a:ea typeface="Calibri"/>
                        <a:cs typeface="Calibri"/>
                        <a:sym typeface="Calibri"/>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sz="1000">
                          <a:solidFill>
                            <a:schemeClr val="dk1"/>
                          </a:solidFill>
                          <a:latin typeface="Calibri"/>
                          <a:ea typeface="Calibri"/>
                          <a:cs typeface="Calibri"/>
                          <a:sym typeface="Calibri"/>
                        </a:rPr>
                        <a:t>CLASS</a:t>
                      </a:r>
                      <a:endParaRPr sz="1000">
                        <a:solidFill>
                          <a:schemeClr val="dk1"/>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b="1" lang="en" sz="1000">
                          <a:latin typeface="Calibri"/>
                          <a:ea typeface="Calibri"/>
                          <a:cs typeface="Calibri"/>
                          <a:sym typeface="Calibri"/>
                        </a:rPr>
                        <a:t>Google Cloud Platform (GCP) AutoML Vision</a:t>
                      </a:r>
                      <a:endParaRPr b="1" sz="1000">
                        <a:solidFill>
                          <a:srgbClr val="00B050"/>
                        </a:solidFill>
                        <a:latin typeface="Calibri"/>
                        <a:ea typeface="Calibri"/>
                        <a:cs typeface="Calibri"/>
                        <a:sym typeface="Calibri"/>
                      </a:endParaRPr>
                    </a:p>
                  </a:txBody>
                  <a:tcPr marT="9525" marB="91425" marR="9525" marL="9525" anchor="ctr">
                    <a:solidFill>
                      <a:srgbClr val="BDD7EE"/>
                    </a:solidFill>
                  </a:tcPr>
                </a:tc>
                <a:tc>
                  <a:txBody>
                    <a:bodyPr/>
                    <a:lstStyle/>
                    <a:p>
                      <a:pPr indent="0" lvl="0" marL="0" rtl="0" algn="ctr">
                        <a:lnSpc>
                          <a:spcPct val="115000"/>
                        </a:lnSpc>
                        <a:spcBef>
                          <a:spcPts val="0"/>
                        </a:spcBef>
                        <a:spcAft>
                          <a:spcPts val="0"/>
                        </a:spcAft>
                        <a:buNone/>
                      </a:pPr>
                      <a:r>
                        <a:rPr b="1" lang="en" sz="1000">
                          <a:latin typeface="Calibri"/>
                          <a:ea typeface="Calibri"/>
                          <a:cs typeface="Calibri"/>
                          <a:sym typeface="Calibri"/>
                        </a:rPr>
                        <a:t>Apple CreateML</a:t>
                      </a:r>
                      <a:endParaRPr b="1" sz="1000">
                        <a:solidFill>
                          <a:srgbClr val="00B050"/>
                        </a:solidFill>
                        <a:latin typeface="Calibri"/>
                        <a:ea typeface="Calibri"/>
                        <a:cs typeface="Calibri"/>
                        <a:sym typeface="Calibri"/>
                      </a:endParaRPr>
                    </a:p>
                  </a:txBody>
                  <a:tcPr marT="9525" marB="91425" marR="9525" marL="9525" anchor="ctr">
                    <a:solidFill>
                      <a:srgbClr val="C6E0B4"/>
                    </a:solidFill>
                  </a:tcPr>
                </a:tc>
              </a:tr>
              <a:tr h="635150">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FF0000"/>
                          </a:solidFill>
                          <a:latin typeface="Calibri"/>
                          <a:ea typeface="Calibri"/>
                          <a:cs typeface="Calibri"/>
                          <a:sym typeface="Calibri"/>
                        </a:rPr>
                        <a:t>Texting - left (0.63)</a:t>
                      </a:r>
                      <a:endParaRPr sz="1000">
                        <a:solidFill>
                          <a:srgbClr val="FF0000"/>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lang="en" sz="1000">
                          <a:solidFill>
                            <a:srgbClr val="FF0000"/>
                          </a:solidFill>
                          <a:latin typeface="Calibri"/>
                          <a:ea typeface="Calibri"/>
                          <a:cs typeface="Calibri"/>
                          <a:sym typeface="Calibri"/>
                        </a:rPr>
                        <a:t>Texting - left (0.88)</a:t>
                      </a:r>
                      <a:endParaRPr sz="1000">
                        <a:solidFill>
                          <a:srgbClr val="FF0000"/>
                        </a:solidFill>
                        <a:latin typeface="Calibri"/>
                        <a:ea typeface="Calibri"/>
                        <a:cs typeface="Calibri"/>
                        <a:sym typeface="Calibri"/>
                      </a:endParaRPr>
                    </a:p>
                  </a:txBody>
                  <a:tcPr marT="91425" marB="91425" marR="91425" marL="91425" anchor="ctr"/>
                </a:tc>
                <a:tc vMerge="1"/>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spcBef>
                          <a:spcPts val="0"/>
                        </a:spcBef>
                        <a:spcAft>
                          <a:spcPts val="0"/>
                        </a:spcAft>
                        <a:buNone/>
                      </a:pPr>
                      <a:r>
                        <a:rPr lang="en" sz="1000">
                          <a:solidFill>
                            <a:srgbClr val="00B050"/>
                          </a:solidFill>
                          <a:latin typeface="Calibri"/>
                          <a:ea typeface="Calibri"/>
                          <a:cs typeface="Calibri"/>
                          <a:sym typeface="Calibri"/>
                        </a:rPr>
                        <a:t>Operating the radio (0.74)</a:t>
                      </a:r>
                      <a:endParaRPr sz="1000">
                        <a:solidFill>
                          <a:srgbClr val="00B050"/>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Operating the radio (0.85)</a:t>
                      </a:r>
                      <a:endParaRPr sz="1000">
                        <a:solidFill>
                          <a:srgbClr val="00B050"/>
                        </a:solidFill>
                        <a:latin typeface="Calibri"/>
                        <a:ea typeface="Calibri"/>
                        <a:cs typeface="Calibri"/>
                        <a:sym typeface="Calibri"/>
                      </a:endParaRPr>
                    </a:p>
                  </a:txBody>
                  <a:tcPr marT="91425" marB="91425" marR="91425" marL="91425" anchor="ctr"/>
                </a:tc>
              </a:tr>
              <a:tr h="635150">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Texting - right (0.72)</a:t>
                      </a:r>
                      <a:endParaRPr sz="1000">
                        <a:solidFill>
                          <a:srgbClr val="00B050"/>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Texting - right (0.99)</a:t>
                      </a:r>
                      <a:endParaRPr sz="1000">
                        <a:solidFill>
                          <a:srgbClr val="00B050"/>
                        </a:solidFill>
                        <a:latin typeface="Calibri"/>
                        <a:ea typeface="Calibri"/>
                        <a:cs typeface="Calibri"/>
                        <a:sym typeface="Calibri"/>
                      </a:endParaRPr>
                    </a:p>
                  </a:txBody>
                  <a:tcPr marT="91425" marB="91425" marR="91425" marL="91425" anchor="ctr"/>
                </a:tc>
                <a:tc vMerge="1"/>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Drinking (0.30)</a:t>
                      </a:r>
                      <a:endParaRPr sz="1000">
                        <a:solidFill>
                          <a:srgbClr val="00B050"/>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Drinking (0.92)</a:t>
                      </a:r>
                      <a:endParaRPr sz="1000">
                        <a:solidFill>
                          <a:srgbClr val="00B050"/>
                        </a:solidFill>
                        <a:latin typeface="Calibri"/>
                        <a:ea typeface="Calibri"/>
                        <a:cs typeface="Calibri"/>
                        <a:sym typeface="Calibri"/>
                      </a:endParaRPr>
                    </a:p>
                  </a:txBody>
                  <a:tcPr marT="91425" marB="91425" marR="91425" marL="91425" anchor="ctr"/>
                </a:tc>
              </a:tr>
              <a:tr h="635150">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Talking on the phone - right (0.81)</a:t>
                      </a:r>
                      <a:endParaRPr sz="1000">
                        <a:solidFill>
                          <a:srgbClr val="00B050"/>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Talking on the phone - right (0.99)</a:t>
                      </a:r>
                      <a:endParaRPr sz="1000">
                        <a:solidFill>
                          <a:srgbClr val="00B050"/>
                        </a:solidFill>
                        <a:latin typeface="Calibri"/>
                        <a:ea typeface="Calibri"/>
                        <a:cs typeface="Calibri"/>
                        <a:sym typeface="Calibri"/>
                      </a:endParaRPr>
                    </a:p>
                  </a:txBody>
                  <a:tcPr marT="91425" marB="91425" marR="91425" marL="91425" anchor="ctr"/>
                </a:tc>
                <a:tc vMerge="1"/>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Reaching behind (0.73)</a:t>
                      </a:r>
                      <a:endParaRPr sz="1000">
                        <a:solidFill>
                          <a:srgbClr val="00B050"/>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lang="en" sz="1000">
                          <a:solidFill>
                            <a:srgbClr val="FF0000"/>
                          </a:solidFill>
                          <a:latin typeface="Calibri"/>
                          <a:ea typeface="Calibri"/>
                          <a:cs typeface="Calibri"/>
                          <a:sym typeface="Calibri"/>
                        </a:rPr>
                        <a:t>Talking to passenger (0.70)</a:t>
                      </a:r>
                      <a:endParaRPr sz="1000">
                        <a:solidFill>
                          <a:srgbClr val="FF0000"/>
                        </a:solidFill>
                        <a:latin typeface="Calibri"/>
                        <a:ea typeface="Calibri"/>
                        <a:cs typeface="Calibri"/>
                        <a:sym typeface="Calibri"/>
                      </a:endParaRPr>
                    </a:p>
                  </a:txBody>
                  <a:tcPr marT="91425" marB="91425" marR="91425" marL="91425" anchor="ctr"/>
                </a:tc>
              </a:tr>
              <a:tr h="635150">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Texting - left (0.85)</a:t>
                      </a:r>
                      <a:endParaRPr sz="1000">
                        <a:solidFill>
                          <a:srgbClr val="00B050"/>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lang="en" sz="1000">
                          <a:solidFill>
                            <a:srgbClr val="FF0000"/>
                          </a:solidFill>
                          <a:latin typeface="Calibri"/>
                          <a:ea typeface="Calibri"/>
                          <a:cs typeface="Calibri"/>
                          <a:sym typeface="Calibri"/>
                        </a:rPr>
                        <a:t>Safe driving (0.79)</a:t>
                      </a:r>
                      <a:endParaRPr sz="1000">
                        <a:solidFill>
                          <a:srgbClr val="FF0000"/>
                        </a:solidFill>
                        <a:latin typeface="Calibri"/>
                        <a:ea typeface="Calibri"/>
                        <a:cs typeface="Calibri"/>
                        <a:sym typeface="Calibri"/>
                      </a:endParaRPr>
                    </a:p>
                  </a:txBody>
                  <a:tcPr marT="91425" marB="91425" marR="91425" marL="91425" anchor="ctr"/>
                </a:tc>
                <a:tc vMerge="1"/>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Hair and makeup (0.77)</a:t>
                      </a:r>
                      <a:endParaRPr sz="1000">
                        <a:solidFill>
                          <a:srgbClr val="00B050"/>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Hair and makeup (0.98)</a:t>
                      </a:r>
                      <a:endParaRPr sz="1000">
                        <a:solidFill>
                          <a:srgbClr val="00B050"/>
                        </a:solidFill>
                        <a:latin typeface="Calibri"/>
                        <a:ea typeface="Calibri"/>
                        <a:cs typeface="Calibri"/>
                        <a:sym typeface="Calibri"/>
                      </a:endParaRPr>
                    </a:p>
                  </a:txBody>
                  <a:tcPr marT="91425" marB="91425" marR="91425" marL="91425" anchor="ctr"/>
                </a:tc>
              </a:tr>
              <a:tr h="635150">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spcBef>
                          <a:spcPts val="0"/>
                        </a:spcBef>
                        <a:spcAft>
                          <a:spcPts val="0"/>
                        </a:spcAft>
                        <a:buNone/>
                      </a:pPr>
                      <a:r>
                        <a:rPr lang="en" sz="1000">
                          <a:solidFill>
                            <a:srgbClr val="00B050"/>
                          </a:solidFill>
                          <a:latin typeface="Calibri"/>
                          <a:ea typeface="Calibri"/>
                          <a:cs typeface="Calibri"/>
                          <a:sym typeface="Calibri"/>
                        </a:rPr>
                        <a:t>Talking on the phone - left (0.83)</a:t>
                      </a:r>
                      <a:endParaRPr sz="1000">
                        <a:solidFill>
                          <a:srgbClr val="00B050"/>
                        </a:solidFill>
                        <a:latin typeface="Calibri"/>
                        <a:ea typeface="Calibri"/>
                        <a:cs typeface="Calibri"/>
                        <a:sym typeface="Calibri"/>
                      </a:endParaRPr>
                    </a:p>
                  </a:txBody>
                  <a:tcPr marT="91425" marB="91425" marR="91425" marL="91425" anchor="b"/>
                </a:tc>
                <a:tc>
                  <a:txBody>
                    <a:bodyPr/>
                    <a:lstStyle/>
                    <a:p>
                      <a:pPr indent="0" lvl="0" marL="0" rtl="0" algn="ctr">
                        <a:lnSpc>
                          <a:spcPct val="115000"/>
                        </a:lnSpc>
                        <a:spcBef>
                          <a:spcPts val="0"/>
                        </a:spcBef>
                        <a:spcAft>
                          <a:spcPts val="0"/>
                        </a:spcAft>
                        <a:buNone/>
                      </a:pPr>
                      <a:r>
                        <a:rPr lang="en" sz="1000">
                          <a:solidFill>
                            <a:srgbClr val="00B050"/>
                          </a:solidFill>
                          <a:latin typeface="Calibri"/>
                          <a:ea typeface="Calibri"/>
                          <a:cs typeface="Calibri"/>
                          <a:sym typeface="Calibri"/>
                        </a:rPr>
                        <a:t>Talking on the phone - left (0.99)</a:t>
                      </a:r>
                      <a:endParaRPr sz="1000">
                        <a:solidFill>
                          <a:srgbClr val="00B050"/>
                        </a:solidFill>
                        <a:latin typeface="Calibri"/>
                        <a:ea typeface="Calibri"/>
                        <a:cs typeface="Calibri"/>
                        <a:sym typeface="Calibri"/>
                      </a:endParaRPr>
                    </a:p>
                  </a:txBody>
                  <a:tcPr marT="91425" marB="91425" marR="91425" marL="91425" anchor="ctr"/>
                </a:tc>
                <a:tc vMerge="1"/>
                <a:tc>
                  <a:txBody>
                    <a:bodyPr/>
                    <a:lstStyle/>
                    <a:p>
                      <a:pPr indent="0" lvl="0" marL="0" rtl="0" algn="l">
                        <a:spcBef>
                          <a:spcPts val="0"/>
                        </a:spcBef>
                        <a:spcAft>
                          <a:spcPts val="0"/>
                        </a:spcAft>
                        <a:buNone/>
                      </a:pPr>
                      <a:r>
                        <a:t/>
                      </a:r>
                      <a:endParaRPr sz="1000">
                        <a:solidFill>
                          <a:srgbClr val="00B050"/>
                        </a:solidFill>
                        <a:latin typeface="Calibri"/>
                        <a:ea typeface="Calibri"/>
                        <a:cs typeface="Calibri"/>
                        <a:sym typeface="Calibri"/>
                      </a:endParaRPr>
                    </a:p>
                  </a:txBody>
                  <a:tcPr marT="91425" marB="91425" marR="91425" marL="91425"/>
                </a:tc>
                <a:tc>
                  <a:txBody>
                    <a:bodyPr/>
                    <a:lstStyle/>
                    <a:p>
                      <a:pPr indent="0" lvl="0" marL="0" rtl="0" algn="ctr">
                        <a:lnSpc>
                          <a:spcPct val="115000"/>
                        </a:lnSpc>
                        <a:spcBef>
                          <a:spcPts val="0"/>
                        </a:spcBef>
                        <a:spcAft>
                          <a:spcPts val="0"/>
                        </a:spcAft>
                        <a:buNone/>
                      </a:pPr>
                      <a:r>
                        <a:rPr lang="en" sz="1000">
                          <a:solidFill>
                            <a:srgbClr val="FF0000"/>
                          </a:solidFill>
                          <a:latin typeface="Calibri"/>
                          <a:ea typeface="Calibri"/>
                          <a:cs typeface="Calibri"/>
                          <a:sym typeface="Calibri"/>
                        </a:rPr>
                        <a:t>Operating the radio (0.31)</a:t>
                      </a:r>
                      <a:endParaRPr sz="1000">
                        <a:solidFill>
                          <a:srgbClr val="FF0000"/>
                        </a:solidFill>
                        <a:latin typeface="Calibri"/>
                        <a:ea typeface="Calibri"/>
                        <a:cs typeface="Calibri"/>
                        <a:sym typeface="Calibri"/>
                      </a:endParaRPr>
                    </a:p>
                  </a:txBody>
                  <a:tcPr marT="91425" marB="91425" marR="91425" marL="91425" anchor="ctr"/>
                </a:tc>
                <a:tc>
                  <a:txBody>
                    <a:bodyPr/>
                    <a:lstStyle/>
                    <a:p>
                      <a:pPr indent="0" lvl="0" marL="0" rtl="0" algn="ctr">
                        <a:lnSpc>
                          <a:spcPct val="115000"/>
                        </a:lnSpc>
                        <a:spcBef>
                          <a:spcPts val="0"/>
                        </a:spcBef>
                        <a:spcAft>
                          <a:spcPts val="0"/>
                        </a:spcAft>
                        <a:buNone/>
                      </a:pPr>
                      <a:r>
                        <a:rPr lang="en" sz="1000">
                          <a:solidFill>
                            <a:srgbClr val="FF0000"/>
                          </a:solidFill>
                          <a:latin typeface="Calibri"/>
                          <a:ea typeface="Calibri"/>
                          <a:cs typeface="Calibri"/>
                          <a:sym typeface="Calibri"/>
                        </a:rPr>
                        <a:t>Operating the radio (0.51)</a:t>
                      </a:r>
                      <a:endParaRPr sz="1000">
                        <a:solidFill>
                          <a:srgbClr val="FF0000"/>
                        </a:solidFill>
                        <a:latin typeface="Calibri"/>
                        <a:ea typeface="Calibri"/>
                        <a:cs typeface="Calibri"/>
                        <a:sym typeface="Calibri"/>
                      </a:endParaRPr>
                    </a:p>
                  </a:txBody>
                  <a:tcPr marT="91425" marB="91425" marR="91425" marL="91425" anchor="ctr"/>
                </a:tc>
              </a:tr>
            </a:tbl>
          </a:graphicData>
        </a:graphic>
      </p:graphicFrame>
      <p:pic>
        <p:nvPicPr>
          <p:cNvPr id="183" name="Google Shape;183;gd93820cd66_0_14"/>
          <p:cNvPicPr preferRelativeResize="0"/>
          <p:nvPr/>
        </p:nvPicPr>
        <p:blipFill>
          <a:blip r:embed="rId3">
            <a:alphaModFix/>
          </a:blip>
          <a:stretch>
            <a:fillRect/>
          </a:stretch>
        </p:blipFill>
        <p:spPr>
          <a:xfrm>
            <a:off x="470375" y="1359050"/>
            <a:ext cx="846867" cy="635150"/>
          </a:xfrm>
          <a:prstGeom prst="rect">
            <a:avLst/>
          </a:prstGeom>
          <a:noFill/>
          <a:ln>
            <a:noFill/>
          </a:ln>
        </p:spPr>
      </p:pic>
      <p:pic>
        <p:nvPicPr>
          <p:cNvPr id="184" name="Google Shape;184;gd93820cd66_0_14"/>
          <p:cNvPicPr preferRelativeResize="0"/>
          <p:nvPr/>
        </p:nvPicPr>
        <p:blipFill>
          <a:blip r:embed="rId4">
            <a:alphaModFix/>
          </a:blip>
          <a:stretch>
            <a:fillRect/>
          </a:stretch>
        </p:blipFill>
        <p:spPr>
          <a:xfrm>
            <a:off x="470375" y="1994200"/>
            <a:ext cx="846875" cy="635162"/>
          </a:xfrm>
          <a:prstGeom prst="rect">
            <a:avLst/>
          </a:prstGeom>
          <a:noFill/>
          <a:ln>
            <a:noFill/>
          </a:ln>
        </p:spPr>
      </p:pic>
      <p:pic>
        <p:nvPicPr>
          <p:cNvPr id="185" name="Google Shape;185;gd93820cd66_0_14"/>
          <p:cNvPicPr preferRelativeResize="0"/>
          <p:nvPr/>
        </p:nvPicPr>
        <p:blipFill>
          <a:blip r:embed="rId5">
            <a:alphaModFix/>
          </a:blip>
          <a:stretch>
            <a:fillRect/>
          </a:stretch>
        </p:blipFill>
        <p:spPr>
          <a:xfrm>
            <a:off x="470375" y="2629350"/>
            <a:ext cx="846875" cy="635158"/>
          </a:xfrm>
          <a:prstGeom prst="rect">
            <a:avLst/>
          </a:prstGeom>
          <a:noFill/>
          <a:ln>
            <a:noFill/>
          </a:ln>
        </p:spPr>
      </p:pic>
      <p:pic>
        <p:nvPicPr>
          <p:cNvPr id="186" name="Google Shape;186;gd93820cd66_0_14"/>
          <p:cNvPicPr preferRelativeResize="0"/>
          <p:nvPr/>
        </p:nvPicPr>
        <p:blipFill>
          <a:blip r:embed="rId6">
            <a:alphaModFix/>
          </a:blip>
          <a:stretch>
            <a:fillRect/>
          </a:stretch>
        </p:blipFill>
        <p:spPr>
          <a:xfrm>
            <a:off x="470375" y="3264500"/>
            <a:ext cx="846875" cy="635159"/>
          </a:xfrm>
          <a:prstGeom prst="rect">
            <a:avLst/>
          </a:prstGeom>
          <a:noFill/>
          <a:ln>
            <a:noFill/>
          </a:ln>
        </p:spPr>
      </p:pic>
      <p:pic>
        <p:nvPicPr>
          <p:cNvPr id="187" name="Google Shape;187;gd93820cd66_0_14"/>
          <p:cNvPicPr preferRelativeResize="0"/>
          <p:nvPr/>
        </p:nvPicPr>
        <p:blipFill>
          <a:blip r:embed="rId7">
            <a:alphaModFix/>
          </a:blip>
          <a:stretch>
            <a:fillRect/>
          </a:stretch>
        </p:blipFill>
        <p:spPr>
          <a:xfrm>
            <a:off x="470375" y="3899650"/>
            <a:ext cx="864050" cy="648031"/>
          </a:xfrm>
          <a:prstGeom prst="rect">
            <a:avLst/>
          </a:prstGeom>
          <a:noFill/>
          <a:ln>
            <a:noFill/>
          </a:ln>
        </p:spPr>
      </p:pic>
      <p:pic>
        <p:nvPicPr>
          <p:cNvPr id="188" name="Google Shape;188;gd93820cd66_0_14"/>
          <p:cNvPicPr preferRelativeResize="0"/>
          <p:nvPr/>
        </p:nvPicPr>
        <p:blipFill>
          <a:blip r:embed="rId8">
            <a:alphaModFix/>
          </a:blip>
          <a:stretch>
            <a:fillRect/>
          </a:stretch>
        </p:blipFill>
        <p:spPr>
          <a:xfrm>
            <a:off x="4623175" y="1346175"/>
            <a:ext cx="864042" cy="648025"/>
          </a:xfrm>
          <a:prstGeom prst="rect">
            <a:avLst/>
          </a:prstGeom>
          <a:noFill/>
          <a:ln>
            <a:noFill/>
          </a:ln>
        </p:spPr>
      </p:pic>
      <p:pic>
        <p:nvPicPr>
          <p:cNvPr id="189" name="Google Shape;189;gd93820cd66_0_14"/>
          <p:cNvPicPr preferRelativeResize="0"/>
          <p:nvPr/>
        </p:nvPicPr>
        <p:blipFill>
          <a:blip r:embed="rId9">
            <a:alphaModFix/>
          </a:blip>
          <a:stretch>
            <a:fillRect/>
          </a:stretch>
        </p:blipFill>
        <p:spPr>
          <a:xfrm>
            <a:off x="4623175" y="1994200"/>
            <a:ext cx="864050" cy="648038"/>
          </a:xfrm>
          <a:prstGeom prst="rect">
            <a:avLst/>
          </a:prstGeom>
          <a:noFill/>
          <a:ln>
            <a:noFill/>
          </a:ln>
        </p:spPr>
      </p:pic>
      <p:pic>
        <p:nvPicPr>
          <p:cNvPr id="190" name="Google Shape;190;gd93820cd66_0_14"/>
          <p:cNvPicPr preferRelativeResize="0"/>
          <p:nvPr/>
        </p:nvPicPr>
        <p:blipFill>
          <a:blip r:embed="rId10">
            <a:alphaModFix/>
          </a:blip>
          <a:stretch>
            <a:fillRect/>
          </a:stretch>
        </p:blipFill>
        <p:spPr>
          <a:xfrm>
            <a:off x="4623175" y="2629350"/>
            <a:ext cx="864050" cy="648040"/>
          </a:xfrm>
          <a:prstGeom prst="rect">
            <a:avLst/>
          </a:prstGeom>
          <a:noFill/>
          <a:ln>
            <a:noFill/>
          </a:ln>
        </p:spPr>
      </p:pic>
      <p:pic>
        <p:nvPicPr>
          <p:cNvPr id="191" name="Google Shape;191;gd93820cd66_0_14"/>
          <p:cNvPicPr preferRelativeResize="0"/>
          <p:nvPr/>
        </p:nvPicPr>
        <p:blipFill>
          <a:blip r:embed="rId11">
            <a:alphaModFix/>
          </a:blip>
          <a:stretch>
            <a:fillRect/>
          </a:stretch>
        </p:blipFill>
        <p:spPr>
          <a:xfrm>
            <a:off x="4623175" y="3264500"/>
            <a:ext cx="864050" cy="648037"/>
          </a:xfrm>
          <a:prstGeom prst="rect">
            <a:avLst/>
          </a:prstGeom>
          <a:noFill/>
          <a:ln>
            <a:noFill/>
          </a:ln>
        </p:spPr>
      </p:pic>
      <p:pic>
        <p:nvPicPr>
          <p:cNvPr id="192" name="Google Shape;192;gd93820cd66_0_14"/>
          <p:cNvPicPr preferRelativeResize="0"/>
          <p:nvPr/>
        </p:nvPicPr>
        <p:blipFill>
          <a:blip r:embed="rId12">
            <a:alphaModFix/>
          </a:blip>
          <a:stretch>
            <a:fillRect/>
          </a:stretch>
        </p:blipFill>
        <p:spPr>
          <a:xfrm>
            <a:off x="4623175" y="3912550"/>
            <a:ext cx="864050" cy="648056"/>
          </a:xfrm>
          <a:prstGeom prst="rect">
            <a:avLst/>
          </a:prstGeom>
          <a:noFill/>
          <a:ln>
            <a:noFill/>
          </a:ln>
        </p:spPr>
      </p:pic>
      <p:sp>
        <p:nvSpPr>
          <p:cNvPr id="193" name="Google Shape;193;gd93820cd66_0_14"/>
          <p:cNvSpPr txBox="1"/>
          <p:nvPr/>
        </p:nvSpPr>
        <p:spPr>
          <a:xfrm>
            <a:off x="496200" y="4498500"/>
            <a:ext cx="4075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Calibri"/>
                <a:ea typeface="Calibri"/>
                <a:cs typeface="Calibri"/>
                <a:sym typeface="Calibri"/>
              </a:rPr>
              <a:t>* </a:t>
            </a:r>
            <a:r>
              <a:rPr b="1" lang="en" sz="1000">
                <a:solidFill>
                  <a:schemeClr val="accent6"/>
                </a:solidFill>
                <a:latin typeface="Calibri"/>
                <a:ea typeface="Calibri"/>
                <a:cs typeface="Calibri"/>
                <a:sym typeface="Calibri"/>
              </a:rPr>
              <a:t>Green</a:t>
            </a:r>
            <a:r>
              <a:rPr lang="en" sz="1000">
                <a:latin typeface="Calibri"/>
                <a:ea typeface="Calibri"/>
                <a:cs typeface="Calibri"/>
                <a:sym typeface="Calibri"/>
              </a:rPr>
              <a:t> means </a:t>
            </a:r>
            <a:r>
              <a:rPr b="1" lang="en" sz="1000">
                <a:solidFill>
                  <a:schemeClr val="accent6"/>
                </a:solidFill>
                <a:latin typeface="Calibri"/>
                <a:ea typeface="Calibri"/>
                <a:cs typeface="Calibri"/>
                <a:sym typeface="Calibri"/>
              </a:rPr>
              <a:t>correct</a:t>
            </a:r>
            <a:r>
              <a:rPr lang="en" sz="1000">
                <a:latin typeface="Calibri"/>
                <a:ea typeface="Calibri"/>
                <a:cs typeface="Calibri"/>
                <a:sym typeface="Calibri"/>
              </a:rPr>
              <a:t> classification, </a:t>
            </a:r>
            <a:r>
              <a:rPr b="1" lang="en" sz="1000">
                <a:solidFill>
                  <a:srgbClr val="FF0000"/>
                </a:solidFill>
                <a:latin typeface="Calibri"/>
                <a:ea typeface="Calibri"/>
                <a:cs typeface="Calibri"/>
                <a:sym typeface="Calibri"/>
              </a:rPr>
              <a:t>red</a:t>
            </a:r>
            <a:r>
              <a:rPr lang="en" sz="1000">
                <a:latin typeface="Calibri"/>
                <a:ea typeface="Calibri"/>
                <a:cs typeface="Calibri"/>
                <a:sym typeface="Calibri"/>
              </a:rPr>
              <a:t> means </a:t>
            </a:r>
            <a:r>
              <a:rPr b="1" lang="en" sz="1000">
                <a:solidFill>
                  <a:srgbClr val="FF0000"/>
                </a:solidFill>
                <a:latin typeface="Calibri"/>
                <a:ea typeface="Calibri"/>
                <a:cs typeface="Calibri"/>
                <a:sym typeface="Calibri"/>
              </a:rPr>
              <a:t>incorrect</a:t>
            </a:r>
            <a:r>
              <a:rPr lang="en" sz="1000">
                <a:latin typeface="Calibri"/>
                <a:ea typeface="Calibri"/>
                <a:cs typeface="Calibri"/>
                <a:sym typeface="Calibri"/>
              </a:rPr>
              <a:t> classification</a:t>
            </a:r>
            <a:endParaRPr sz="100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dd4d8cbea6_0_9"/>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0" marR="91440" rtl="0" algn="l">
              <a:lnSpc>
                <a:spcPct val="90000"/>
              </a:lnSpc>
              <a:spcBef>
                <a:spcPts val="0"/>
              </a:spcBef>
              <a:spcAft>
                <a:spcPts val="0"/>
              </a:spcAft>
              <a:buClr>
                <a:srgbClr val="000000"/>
              </a:buClr>
              <a:buSzPts val="1100"/>
              <a:buFont typeface="Arial"/>
              <a:buNone/>
            </a:pPr>
            <a:r>
              <a:rPr lang="en" sz="3300">
                <a:solidFill>
                  <a:srgbClr val="FFFFFF"/>
                </a:solidFill>
                <a:latin typeface="Verdana"/>
                <a:ea typeface="Verdana"/>
                <a:cs typeface="Verdana"/>
                <a:sym typeface="Verdana"/>
              </a:rPr>
              <a:t>Predictive Risks of DDBC</a:t>
            </a:r>
            <a:endParaRPr b="0" i="0" sz="3300" u="none" cap="none" strike="noStrike">
              <a:solidFill>
                <a:srgbClr val="FFFFFF"/>
              </a:solidFill>
              <a:latin typeface="Verdana"/>
              <a:ea typeface="Verdana"/>
              <a:cs typeface="Verdana"/>
              <a:sym typeface="Verdana"/>
            </a:endParaRPr>
          </a:p>
        </p:txBody>
      </p:sp>
      <p:graphicFrame>
        <p:nvGraphicFramePr>
          <p:cNvPr id="199" name="Google Shape;199;gdd4d8cbea6_0_9"/>
          <p:cNvGraphicFramePr/>
          <p:nvPr/>
        </p:nvGraphicFramePr>
        <p:xfrm>
          <a:off x="731475" y="1202388"/>
          <a:ext cx="3000000" cy="3000000"/>
        </p:xfrm>
        <a:graphic>
          <a:graphicData uri="http://schemas.openxmlformats.org/drawingml/2006/table">
            <a:tbl>
              <a:tblPr>
                <a:noFill/>
                <a:tableStyleId>{8FBCF673-E851-4740-8295-927122F0B07A}</a:tableStyleId>
              </a:tblPr>
              <a:tblGrid>
                <a:gridCol w="1758225"/>
                <a:gridCol w="949875"/>
                <a:gridCol w="4530900"/>
              </a:tblGrid>
              <a:tr h="322700">
                <a:tc>
                  <a:txBody>
                    <a:bodyPr/>
                    <a:lstStyle/>
                    <a:p>
                      <a:pPr indent="0" lvl="0" marL="0" rtl="0" algn="ctr">
                        <a:spcBef>
                          <a:spcPts val="0"/>
                        </a:spcBef>
                        <a:spcAft>
                          <a:spcPts val="0"/>
                        </a:spcAft>
                        <a:buNone/>
                      </a:pPr>
                      <a:r>
                        <a:rPr b="1" lang="en" sz="1200">
                          <a:solidFill>
                            <a:schemeClr val="dk1"/>
                          </a:solidFill>
                          <a:latin typeface="Calibri"/>
                          <a:ea typeface="Calibri"/>
                          <a:cs typeface="Calibri"/>
                          <a:sym typeface="Calibri"/>
                        </a:rPr>
                        <a:t>CLASS</a:t>
                      </a:r>
                      <a:endParaRPr b="1" sz="1200">
                        <a:solidFill>
                          <a:schemeClr val="dk1"/>
                        </a:solidFill>
                        <a:latin typeface="Calibri"/>
                        <a:ea typeface="Calibri"/>
                        <a:cs typeface="Calibri"/>
                        <a:sym typeface="Calibri"/>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Calibri"/>
                          <a:ea typeface="Calibri"/>
                          <a:cs typeface="Calibri"/>
                          <a:sym typeface="Calibri"/>
                        </a:rPr>
                        <a:t>PREDICTION</a:t>
                      </a:r>
                      <a:endParaRPr b="1" sz="1200">
                        <a:solidFill>
                          <a:srgbClr val="00B050"/>
                        </a:solidFill>
                        <a:latin typeface="Calibri"/>
                        <a:ea typeface="Calibri"/>
                        <a:cs typeface="Calibri"/>
                        <a:sym typeface="Calibri"/>
                      </a:endParaRPr>
                    </a:p>
                  </a:txBody>
                  <a:tcPr marT="9525" marB="91425" marR="9525" marL="95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n" sz="1200">
                          <a:latin typeface="Calibri"/>
                          <a:ea typeface="Calibri"/>
                          <a:cs typeface="Calibri"/>
                          <a:sym typeface="Calibri"/>
                        </a:rPr>
                        <a:t>RISK</a:t>
                      </a:r>
                      <a:endParaRPr b="1" sz="1200">
                        <a:solidFill>
                          <a:srgbClr val="00B050"/>
                        </a:solidFill>
                        <a:latin typeface="Calibri"/>
                        <a:ea typeface="Calibri"/>
                        <a:cs typeface="Calibri"/>
                        <a:sym typeface="Calibri"/>
                      </a:endParaRPr>
                    </a:p>
                  </a:txBody>
                  <a:tcPr marT="9525" marB="91425" marR="9525" marL="95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1318650">
                <a:tc>
                  <a:txBody>
                    <a:bodyPr/>
                    <a:lstStyle/>
                    <a:p>
                      <a:pPr indent="0" lvl="0" marL="0" rtl="0" algn="l">
                        <a:spcBef>
                          <a:spcPts val="0"/>
                        </a:spcBef>
                        <a:spcAft>
                          <a:spcPts val="0"/>
                        </a:spcAft>
                        <a:buNone/>
                      </a:pPr>
                      <a:r>
                        <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ctr">
                        <a:lnSpc>
                          <a:spcPct val="115000"/>
                        </a:lnSpc>
                        <a:spcBef>
                          <a:spcPts val="0"/>
                        </a:spcBef>
                        <a:spcAft>
                          <a:spcPts val="0"/>
                        </a:spcAft>
                        <a:buClr>
                          <a:schemeClr val="dk1"/>
                        </a:buClr>
                        <a:buSzPts val="1100"/>
                        <a:buFont typeface="Arial"/>
                        <a:buNone/>
                      </a:pPr>
                      <a:r>
                        <a:rPr lang="en">
                          <a:solidFill>
                            <a:srgbClr val="FF0000"/>
                          </a:solidFill>
                          <a:latin typeface="Calibri"/>
                          <a:ea typeface="Calibri"/>
                          <a:cs typeface="Calibri"/>
                          <a:sym typeface="Calibri"/>
                        </a:rPr>
                        <a:t>Safe driving (0.79)</a:t>
                      </a:r>
                      <a:endParaRPr sz="1800"/>
                    </a:p>
                  </a:txBody>
                  <a:tcPr marT="91425" marB="91425" marR="91425" marL="91425" anchor="ctr">
                    <a:lnT cap="flat" cmpd="sng" w="9525">
                      <a:solidFill>
                        <a:srgbClr val="9E9E9E"/>
                      </a:solidFill>
                      <a:prstDash val="solid"/>
                      <a:round/>
                      <a:headEnd len="sm" w="sm" type="none"/>
                      <a:tailEnd len="sm" w="sm" type="none"/>
                    </a:lnT>
                  </a:tcPr>
                </a:tc>
                <a:tc>
                  <a:txBody>
                    <a:bodyPr/>
                    <a:lstStyle/>
                    <a:p>
                      <a:pPr indent="-317500" lvl="0" marL="457200" rtl="0" algn="l">
                        <a:spcBef>
                          <a:spcPts val="0"/>
                        </a:spcBef>
                        <a:spcAft>
                          <a:spcPts val="0"/>
                        </a:spcAft>
                        <a:buSzPts val="1400"/>
                        <a:buChar char="●"/>
                      </a:pPr>
                      <a:r>
                        <a:rPr lang="en">
                          <a:solidFill>
                            <a:schemeClr val="dk1"/>
                          </a:solidFill>
                        </a:rPr>
                        <a:t>Prediction as d</a:t>
                      </a:r>
                      <a:r>
                        <a:rPr lang="en">
                          <a:solidFill>
                            <a:schemeClr val="dk1"/>
                          </a:solidFill>
                        </a:rPr>
                        <a:t>riving safely even if the driver is not</a:t>
                      </a:r>
                      <a:endParaRPr/>
                    </a:p>
                    <a:p>
                      <a:pPr indent="-317500" lvl="0" marL="457200" rtl="0" algn="l">
                        <a:spcBef>
                          <a:spcPts val="0"/>
                        </a:spcBef>
                        <a:spcAft>
                          <a:spcPts val="0"/>
                        </a:spcAft>
                        <a:buSzPts val="1400"/>
                        <a:buChar char="●"/>
                      </a:pPr>
                      <a:r>
                        <a:rPr lang="en"/>
                        <a:t>False sense of security </a:t>
                      </a:r>
                      <a:endParaRPr/>
                    </a:p>
                    <a:p>
                      <a:pPr indent="-317500" lvl="0" marL="457200" rtl="0" algn="l">
                        <a:spcBef>
                          <a:spcPts val="0"/>
                        </a:spcBef>
                        <a:spcAft>
                          <a:spcPts val="0"/>
                        </a:spcAft>
                        <a:buSzPts val="1400"/>
                        <a:buChar char="●"/>
                      </a:pPr>
                      <a:r>
                        <a:rPr lang="en"/>
                        <a:t>Safe driver record despite behavior violations</a:t>
                      </a:r>
                      <a:endParaRPr/>
                    </a:p>
                  </a:txBody>
                  <a:tcPr marT="91425" marB="91425" marR="91425" marL="91425" anchor="ctr">
                    <a:lnT cap="flat" cmpd="sng" w="9525">
                      <a:solidFill>
                        <a:srgbClr val="9E9E9E"/>
                      </a:solidFill>
                      <a:prstDash val="solid"/>
                      <a:round/>
                      <a:headEnd len="sm" w="sm" type="none"/>
                      <a:tailEnd len="sm" w="sm" type="none"/>
                    </a:lnT>
                  </a:tcPr>
                </a:tc>
              </a:tr>
              <a:tr h="13186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lnSpc>
                          <a:spcPct val="115000"/>
                        </a:lnSpc>
                        <a:spcBef>
                          <a:spcPts val="0"/>
                        </a:spcBef>
                        <a:spcAft>
                          <a:spcPts val="0"/>
                        </a:spcAft>
                        <a:buClr>
                          <a:schemeClr val="dk1"/>
                        </a:buClr>
                        <a:buSzPts val="1100"/>
                        <a:buFont typeface="Arial"/>
                        <a:buNone/>
                      </a:pPr>
                      <a:r>
                        <a:rPr lang="en">
                          <a:solidFill>
                            <a:srgbClr val="FF0000"/>
                          </a:solidFill>
                          <a:latin typeface="Calibri"/>
                          <a:ea typeface="Calibri"/>
                          <a:cs typeface="Calibri"/>
                          <a:sym typeface="Calibri"/>
                        </a:rPr>
                        <a:t>Texting - left (0.88)</a:t>
                      </a:r>
                      <a:endParaRPr sz="1800"/>
                    </a:p>
                  </a:txBody>
                  <a:tcPr marT="91425" marB="91425" marR="91425" marL="91425" anchor="ctr"/>
                </a:tc>
                <a:tc>
                  <a:txBody>
                    <a:bodyPr/>
                    <a:lstStyle/>
                    <a:p>
                      <a:pPr indent="-317500" lvl="0" marL="457200" rtl="0" algn="l">
                        <a:spcBef>
                          <a:spcPts val="0"/>
                        </a:spcBef>
                        <a:spcAft>
                          <a:spcPts val="0"/>
                        </a:spcAft>
                        <a:buSzPts val="1400"/>
                        <a:buChar char="●"/>
                      </a:pPr>
                      <a:r>
                        <a:rPr lang="en"/>
                        <a:t>Prediction of distracted driver even if the driver is in safe driving position</a:t>
                      </a:r>
                      <a:endParaRPr/>
                    </a:p>
                    <a:p>
                      <a:pPr indent="-317500" lvl="0" marL="457200" rtl="0" algn="l">
                        <a:spcBef>
                          <a:spcPts val="0"/>
                        </a:spcBef>
                        <a:spcAft>
                          <a:spcPts val="0"/>
                        </a:spcAft>
                        <a:buSzPts val="1400"/>
                        <a:buChar char="●"/>
                      </a:pPr>
                      <a:r>
                        <a:rPr lang="en"/>
                        <a:t>Annoying and irritating incorrect distracted behavior alerts</a:t>
                      </a:r>
                      <a:endParaRPr/>
                    </a:p>
                    <a:p>
                      <a:pPr indent="-317500" lvl="0" marL="457200" rtl="0" algn="l">
                        <a:spcBef>
                          <a:spcPts val="0"/>
                        </a:spcBef>
                        <a:spcAft>
                          <a:spcPts val="0"/>
                        </a:spcAft>
                        <a:buSzPts val="1400"/>
                        <a:buChar char="●"/>
                      </a:pPr>
                      <a:r>
                        <a:rPr lang="en"/>
                        <a:t>Unjustifiable unfavorable driving record </a:t>
                      </a:r>
                      <a:endParaRPr/>
                    </a:p>
                  </a:txBody>
                  <a:tcPr marT="91425" marB="91425" marR="91425" marL="91425"/>
                </a:tc>
              </a:tr>
            </a:tbl>
          </a:graphicData>
        </a:graphic>
      </p:graphicFrame>
      <p:pic>
        <p:nvPicPr>
          <p:cNvPr id="200" name="Google Shape;200;gdd4d8cbea6_0_9"/>
          <p:cNvPicPr preferRelativeResize="0"/>
          <p:nvPr/>
        </p:nvPicPr>
        <p:blipFill>
          <a:blip r:embed="rId3">
            <a:alphaModFix/>
          </a:blip>
          <a:stretch>
            <a:fillRect/>
          </a:stretch>
        </p:blipFill>
        <p:spPr>
          <a:xfrm>
            <a:off x="731463" y="2886775"/>
            <a:ext cx="1758226" cy="1318650"/>
          </a:xfrm>
          <a:prstGeom prst="rect">
            <a:avLst/>
          </a:prstGeom>
          <a:noFill/>
          <a:ln>
            <a:noFill/>
          </a:ln>
        </p:spPr>
      </p:pic>
      <p:pic>
        <p:nvPicPr>
          <p:cNvPr id="201" name="Google Shape;201;gdd4d8cbea6_0_9"/>
          <p:cNvPicPr preferRelativeResize="0"/>
          <p:nvPr/>
        </p:nvPicPr>
        <p:blipFill>
          <a:blip r:embed="rId4">
            <a:alphaModFix/>
          </a:blip>
          <a:stretch>
            <a:fillRect/>
          </a:stretch>
        </p:blipFill>
        <p:spPr>
          <a:xfrm>
            <a:off x="731475" y="1568125"/>
            <a:ext cx="1758226" cy="131865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db6a1e0525_1_0"/>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0" marR="91440" rtl="0" algn="l">
              <a:lnSpc>
                <a:spcPct val="90000"/>
              </a:lnSpc>
              <a:spcBef>
                <a:spcPts val="0"/>
              </a:spcBef>
              <a:spcAft>
                <a:spcPts val="0"/>
              </a:spcAft>
              <a:buClr>
                <a:schemeClr val="dk1"/>
              </a:buClr>
              <a:buSzPts val="1100"/>
              <a:buFont typeface="Arial"/>
              <a:buNone/>
            </a:pPr>
            <a:r>
              <a:rPr lang="en" sz="2400">
                <a:solidFill>
                  <a:schemeClr val="lt1"/>
                </a:solidFill>
                <a:latin typeface="Verdana"/>
                <a:ea typeface="Verdana"/>
                <a:cs typeface="Verdana"/>
                <a:sym typeface="Verdana"/>
              </a:rPr>
              <a:t>Recommendations for future study</a:t>
            </a:r>
            <a:endParaRPr sz="2400">
              <a:solidFill>
                <a:schemeClr val="lt1"/>
              </a:solidFill>
              <a:latin typeface="Verdana"/>
              <a:ea typeface="Verdana"/>
              <a:cs typeface="Verdana"/>
              <a:sym typeface="Verdana"/>
            </a:endParaRPr>
          </a:p>
        </p:txBody>
      </p:sp>
      <p:sp>
        <p:nvSpPr>
          <p:cNvPr id="207" name="Google Shape;207;gdb6a1e0525_1_0"/>
          <p:cNvSpPr txBox="1"/>
          <p:nvPr/>
        </p:nvSpPr>
        <p:spPr>
          <a:xfrm>
            <a:off x="1110450" y="1254775"/>
            <a:ext cx="69231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a:solidFill>
                  <a:srgbClr val="333333"/>
                </a:solidFill>
                <a:highlight>
                  <a:srgbClr val="FFFFFF"/>
                </a:highlight>
              </a:rPr>
              <a:t>Our project provided a baseline performance and accuracy to benchmark against for future research. </a:t>
            </a:r>
            <a:endParaRPr b="1" i="1" sz="160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t/>
            </a:r>
            <a:endParaRPr b="1" i="1" sz="160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b="1" i="1" lang="en" sz="1600">
                <a:solidFill>
                  <a:srgbClr val="333333"/>
                </a:solidFill>
                <a:highlight>
                  <a:srgbClr val="FFFFFF"/>
                </a:highlight>
              </a:rPr>
              <a:t>Future recommendations include:</a:t>
            </a:r>
            <a:endParaRPr b="1" i="1" sz="1600">
              <a:solidFill>
                <a:srgbClr val="333333"/>
              </a:solidFill>
              <a:highlight>
                <a:srgbClr val="FFFFFF"/>
              </a:highlight>
            </a:endParaRPr>
          </a:p>
          <a:p>
            <a:pPr indent="0" lvl="0" marL="0" rtl="0" algn="l">
              <a:spcBef>
                <a:spcPts val="0"/>
              </a:spcBef>
              <a:spcAft>
                <a:spcPts val="0"/>
              </a:spcAft>
              <a:buNone/>
            </a:pPr>
            <a:r>
              <a:t/>
            </a:r>
            <a:endParaRPr b="1" i="1" sz="1600">
              <a:solidFill>
                <a:srgbClr val="333333"/>
              </a:solidFill>
              <a:highlight>
                <a:srgbClr val="FFFFFF"/>
              </a:highlight>
            </a:endParaRPr>
          </a:p>
          <a:p>
            <a:pPr indent="-330200" lvl="0" marL="457200" marR="0" rtl="0" algn="l">
              <a:lnSpc>
                <a:spcPct val="100000"/>
              </a:lnSpc>
              <a:spcBef>
                <a:spcPts val="0"/>
              </a:spcBef>
              <a:spcAft>
                <a:spcPts val="0"/>
              </a:spcAft>
              <a:buClr>
                <a:srgbClr val="333333"/>
              </a:buClr>
              <a:buSzPts val="1600"/>
              <a:buChar char="●"/>
            </a:pPr>
            <a:r>
              <a:rPr lang="en" sz="1600">
                <a:solidFill>
                  <a:srgbClr val="333333"/>
                </a:solidFill>
                <a:highlight>
                  <a:srgbClr val="FFFFFF"/>
                </a:highlight>
              </a:rPr>
              <a:t>Data augmentation using color shifting and rotation of images for improved accuracy and to prevent overfitting</a:t>
            </a:r>
            <a:endParaRPr sz="1600">
              <a:solidFill>
                <a:srgbClr val="333333"/>
              </a:solidFill>
              <a:highlight>
                <a:srgbClr val="FFFFFF"/>
              </a:highlight>
            </a:endParaRPr>
          </a:p>
          <a:p>
            <a:pPr indent="-330200" lvl="0" marL="457200" marR="0" rtl="0" algn="l">
              <a:lnSpc>
                <a:spcPct val="100000"/>
              </a:lnSpc>
              <a:spcBef>
                <a:spcPts val="0"/>
              </a:spcBef>
              <a:spcAft>
                <a:spcPts val="0"/>
              </a:spcAft>
              <a:buClr>
                <a:srgbClr val="333333"/>
              </a:buClr>
              <a:buSzPts val="1600"/>
              <a:buChar char="●"/>
            </a:pPr>
            <a:r>
              <a:rPr lang="en" sz="1600">
                <a:solidFill>
                  <a:srgbClr val="333333"/>
                </a:solidFill>
                <a:highlight>
                  <a:srgbClr val="FFFFFF"/>
                </a:highlight>
              </a:rPr>
              <a:t>A better methodology to improve detection of face, hands, and skin </a:t>
            </a:r>
            <a:endParaRPr sz="1600">
              <a:solidFill>
                <a:srgbClr val="333333"/>
              </a:solidFill>
              <a:highlight>
                <a:srgbClr val="FFFFFF"/>
              </a:highlight>
            </a:endParaRPr>
          </a:p>
          <a:p>
            <a:pPr indent="-330200" lvl="0" marL="457200" marR="0" rtl="0" algn="l">
              <a:lnSpc>
                <a:spcPct val="100000"/>
              </a:lnSpc>
              <a:spcBef>
                <a:spcPts val="0"/>
              </a:spcBef>
              <a:spcAft>
                <a:spcPts val="0"/>
              </a:spcAft>
              <a:buClr>
                <a:srgbClr val="333333"/>
              </a:buClr>
              <a:buSzPts val="1600"/>
              <a:buChar char="●"/>
            </a:pPr>
            <a:r>
              <a:rPr lang="en" sz="1600">
                <a:solidFill>
                  <a:srgbClr val="333333"/>
                </a:solidFill>
                <a:highlight>
                  <a:srgbClr val="FFFFFF"/>
                </a:highlight>
              </a:rPr>
              <a:t>Training using a more powerful computing platform</a:t>
            </a:r>
            <a:endParaRPr sz="1600">
              <a:solidFill>
                <a:srgbClr val="333333"/>
              </a:solidFill>
              <a:highlight>
                <a:srgbClr val="FFFFFF"/>
              </a:highlight>
            </a:endParaRPr>
          </a:p>
          <a:p>
            <a:pPr indent="-330200" lvl="0" marL="457200" marR="0" rtl="0" algn="l">
              <a:lnSpc>
                <a:spcPct val="100000"/>
              </a:lnSpc>
              <a:spcBef>
                <a:spcPts val="0"/>
              </a:spcBef>
              <a:spcAft>
                <a:spcPts val="0"/>
              </a:spcAft>
              <a:buClr>
                <a:srgbClr val="333333"/>
              </a:buClr>
              <a:buSzPts val="1600"/>
              <a:buChar char="●"/>
            </a:pPr>
            <a:r>
              <a:rPr lang="en" sz="1600">
                <a:solidFill>
                  <a:srgbClr val="333333"/>
                </a:solidFill>
                <a:highlight>
                  <a:srgbClr val="FFFFFF"/>
                </a:highlight>
              </a:rPr>
              <a:t>Interfacing with Amazon assistant Alexa and all the Internet of Things (IoT) devices that Alexa interfaces with such as the Amazon Echo’s suite of personal assistant products.</a:t>
            </a:r>
            <a:endParaRPr sz="1600">
              <a:solidFill>
                <a:srgbClr val="333333"/>
              </a:solidFill>
              <a:highlight>
                <a:srgbClr val="FFFFFF"/>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5"/>
          <p:cNvSpPr/>
          <p:nvPr/>
        </p:nvSpPr>
        <p:spPr>
          <a:xfrm>
            <a:off x="1192" y="0"/>
            <a:ext cx="9141600" cy="5143500"/>
          </a:xfrm>
          <a:prstGeom prst="rect">
            <a:avLst/>
          </a:prstGeom>
          <a:solidFill>
            <a:srgbClr val="7030A0"/>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213" name="Google Shape;213;p15"/>
          <p:cNvSpPr txBox="1"/>
          <p:nvPr/>
        </p:nvSpPr>
        <p:spPr>
          <a:xfrm>
            <a:off x="2465850" y="2224050"/>
            <a:ext cx="4212300" cy="695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b="1" i="0" lang="en" sz="2500" u="none" cap="none" strike="noStrike">
                <a:solidFill>
                  <a:srgbClr val="FFFFFF"/>
                </a:solidFill>
                <a:latin typeface="Calibri"/>
                <a:ea typeface="Calibri"/>
                <a:cs typeface="Calibri"/>
                <a:sym typeface="Calibri"/>
              </a:rPr>
              <a:t>Questions?</a:t>
            </a:r>
            <a:endParaRPr b="1" i="0" sz="2500" u="none" cap="none" strike="noStrike">
              <a:solidFill>
                <a:srgbClr val="FFFFFF"/>
              </a:solidFill>
              <a:latin typeface="Calibri"/>
              <a:ea typeface="Calibri"/>
              <a:cs typeface="Calibri"/>
              <a:sym typeface="Calibri"/>
            </a:endParaRPr>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da2965028d_0_0"/>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0" marR="91440" rtl="0" algn="l">
              <a:lnSpc>
                <a:spcPct val="90000"/>
              </a:lnSpc>
              <a:spcBef>
                <a:spcPts val="0"/>
              </a:spcBef>
              <a:spcAft>
                <a:spcPts val="0"/>
              </a:spcAft>
              <a:buClr>
                <a:schemeClr val="dk1"/>
              </a:buClr>
              <a:buSzPts val="1100"/>
              <a:buFont typeface="Arial"/>
              <a:buNone/>
            </a:pPr>
            <a:r>
              <a:rPr lang="en" sz="3300">
                <a:solidFill>
                  <a:schemeClr val="lt1"/>
                </a:solidFill>
                <a:latin typeface="Verdana"/>
                <a:ea typeface="Verdana"/>
                <a:cs typeface="Verdana"/>
                <a:sym typeface="Verdana"/>
              </a:rPr>
              <a:t>What is distracted driving? </a:t>
            </a:r>
            <a:endParaRPr sz="3300">
              <a:solidFill>
                <a:schemeClr val="lt1"/>
              </a:solidFill>
              <a:latin typeface="Verdana"/>
              <a:ea typeface="Verdana"/>
              <a:cs typeface="Verdana"/>
              <a:sym typeface="Verdana"/>
            </a:endParaRPr>
          </a:p>
        </p:txBody>
      </p:sp>
      <p:sp>
        <p:nvSpPr>
          <p:cNvPr id="103" name="Google Shape;103;gda2965028d_0_0"/>
          <p:cNvSpPr txBox="1"/>
          <p:nvPr/>
        </p:nvSpPr>
        <p:spPr>
          <a:xfrm>
            <a:off x="976775" y="1106325"/>
            <a:ext cx="68739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a:solidFill>
                  <a:srgbClr val="333333"/>
                </a:solidFill>
                <a:highlight>
                  <a:srgbClr val="FFFFFF"/>
                </a:highlight>
              </a:rPr>
              <a:t>Dis</a:t>
            </a:r>
            <a:r>
              <a:rPr b="1" i="1" lang="en" sz="1600">
                <a:solidFill>
                  <a:srgbClr val="333333"/>
                </a:solidFill>
                <a:highlight>
                  <a:srgbClr val="FFFFFF"/>
                </a:highlight>
              </a:rPr>
              <a:t>tracted driving is any activity that could divert attention from the primary task of driving. </a:t>
            </a:r>
            <a:endParaRPr b="1" i="1" sz="1600">
              <a:solidFill>
                <a:srgbClr val="333333"/>
              </a:solidFill>
              <a:highlight>
                <a:srgbClr val="FFFFFF"/>
              </a:highlight>
            </a:endParaRPr>
          </a:p>
          <a:p>
            <a:pPr indent="0" lvl="0" marL="0" rtl="0" algn="l">
              <a:spcBef>
                <a:spcPts val="0"/>
              </a:spcBef>
              <a:spcAft>
                <a:spcPts val="0"/>
              </a:spcAft>
              <a:buNone/>
            </a:pPr>
            <a:r>
              <a:t/>
            </a:r>
            <a:endParaRPr i="1" sz="1600">
              <a:solidFill>
                <a:srgbClr val="333333"/>
              </a:solidFill>
              <a:highlight>
                <a:srgbClr val="FFFFFF"/>
              </a:highlight>
            </a:endParaRPr>
          </a:p>
          <a:p>
            <a:pPr indent="-330200" lvl="0" marL="457200" rtl="0" algn="l">
              <a:spcBef>
                <a:spcPts val="0"/>
              </a:spcBef>
              <a:spcAft>
                <a:spcPts val="0"/>
              </a:spcAft>
              <a:buClr>
                <a:srgbClr val="333333"/>
              </a:buClr>
              <a:buSzPts val="1600"/>
              <a:buChar char="●"/>
            </a:pPr>
            <a:r>
              <a:t/>
            </a:r>
            <a:endParaRPr sz="1600">
              <a:solidFill>
                <a:srgbClr val="333333"/>
              </a:solidFill>
              <a:highlight>
                <a:srgbClr val="FFFFFF"/>
              </a:highlight>
            </a:endParaRPr>
          </a:p>
          <a:p>
            <a:pPr indent="0" lvl="0" marL="0" rtl="0" algn="l">
              <a:spcBef>
                <a:spcPts val="0"/>
              </a:spcBef>
              <a:spcAft>
                <a:spcPts val="0"/>
              </a:spcAft>
              <a:buNone/>
            </a:pPr>
            <a:r>
              <a:t/>
            </a:r>
            <a:endParaRPr sz="1600">
              <a:solidFill>
                <a:srgbClr val="333333"/>
              </a:solidFill>
              <a:highlight>
                <a:srgbClr val="FFFFFF"/>
              </a:highlight>
            </a:endParaRPr>
          </a:p>
        </p:txBody>
      </p:sp>
      <p:pic>
        <p:nvPicPr>
          <p:cNvPr id="104" name="Google Shape;104;gda2965028d_0_0" title="DDBC1.mp4">
            <a:hlinkClick r:id="rId3"/>
          </p:cNvPr>
          <p:cNvPicPr preferRelativeResize="0"/>
          <p:nvPr/>
        </p:nvPicPr>
        <p:blipFill>
          <a:blip r:embed="rId4">
            <a:alphaModFix/>
          </a:blip>
          <a:stretch>
            <a:fillRect/>
          </a:stretch>
        </p:blipFill>
        <p:spPr>
          <a:xfrm>
            <a:off x="1099250" y="1852400"/>
            <a:ext cx="6945500" cy="27902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5"/>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0" marR="91440" rtl="0" algn="l">
              <a:lnSpc>
                <a:spcPct val="90000"/>
              </a:lnSpc>
              <a:spcBef>
                <a:spcPts val="0"/>
              </a:spcBef>
              <a:spcAft>
                <a:spcPts val="0"/>
              </a:spcAft>
              <a:buClr>
                <a:srgbClr val="000000"/>
              </a:buClr>
              <a:buSzPts val="1100"/>
              <a:buFont typeface="Arial"/>
              <a:buNone/>
            </a:pPr>
            <a:r>
              <a:rPr lang="en" sz="3300">
                <a:solidFill>
                  <a:srgbClr val="FFFFFF"/>
                </a:solidFill>
                <a:latin typeface="Verdana"/>
                <a:ea typeface="Verdana"/>
                <a:cs typeface="Verdana"/>
                <a:sym typeface="Verdana"/>
              </a:rPr>
              <a:t> </a:t>
            </a:r>
            <a:r>
              <a:rPr lang="en" sz="3300">
                <a:solidFill>
                  <a:schemeClr val="lt1"/>
                </a:solidFill>
                <a:latin typeface="Verdana"/>
                <a:ea typeface="Verdana"/>
                <a:cs typeface="Verdana"/>
                <a:sym typeface="Verdana"/>
              </a:rPr>
              <a:t>Problem Statement</a:t>
            </a:r>
            <a:endParaRPr sz="3300">
              <a:solidFill>
                <a:schemeClr val="lt1"/>
              </a:solidFill>
              <a:latin typeface="Verdana"/>
              <a:ea typeface="Verdana"/>
              <a:cs typeface="Verdana"/>
              <a:sym typeface="Verdana"/>
            </a:endParaRPr>
          </a:p>
        </p:txBody>
      </p:sp>
      <p:sp>
        <p:nvSpPr>
          <p:cNvPr id="110" name="Google Shape;110;p5"/>
          <p:cNvSpPr txBox="1"/>
          <p:nvPr/>
        </p:nvSpPr>
        <p:spPr>
          <a:xfrm>
            <a:off x="965075" y="821100"/>
            <a:ext cx="7197600" cy="394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2200">
                <a:solidFill>
                  <a:schemeClr val="dk1"/>
                </a:solidFill>
                <a:latin typeface="Times New Roman"/>
                <a:ea typeface="Times New Roman"/>
                <a:cs typeface="Times New Roman"/>
                <a:sym typeface="Times New Roman"/>
              </a:rPr>
              <a:t>Develop a computer vision model that distinguishes distracted driving behaviors from safe driving posture</a:t>
            </a:r>
            <a:endParaRPr b="1" sz="22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b="1" sz="2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2200">
                <a:solidFill>
                  <a:schemeClr val="dk1"/>
                </a:solidFill>
                <a:latin typeface="Times New Roman"/>
                <a:ea typeface="Times New Roman"/>
                <a:cs typeface="Times New Roman"/>
                <a:sym typeface="Times New Roman"/>
              </a:rPr>
              <a:t>Business Applications:</a:t>
            </a:r>
            <a:endParaRPr sz="20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Facilitate faster claims processing and assessing the liability of claims</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Minimize insurance disputes with more accurate damage inspection</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Usage-Based Auto Insurance (UBI) </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Inference-based Driving Risk Prediction</a:t>
            </a:r>
            <a:endParaRPr b="1" sz="220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b="1">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457200" rtl="0" algn="l">
              <a:spcBef>
                <a:spcPts val="0"/>
              </a:spcBef>
              <a:spcAft>
                <a:spcPts val="0"/>
              </a:spcAft>
              <a:buNone/>
            </a:pPr>
            <a:r>
              <a:t/>
            </a:r>
            <a:endParaRPr sz="1600">
              <a:solidFill>
                <a:schemeClr val="dk1"/>
              </a:solidFill>
              <a:latin typeface="Calibri"/>
              <a:ea typeface="Calibri"/>
              <a:cs typeface="Calibri"/>
              <a:sym typeface="Calibri"/>
            </a:endParaRPr>
          </a:p>
          <a:p>
            <a:pPr indent="0" lvl="0" marL="914400" rtl="0" algn="just">
              <a:spcBef>
                <a:spcPts val="0"/>
              </a:spcBef>
              <a:spcAft>
                <a:spcPts val="0"/>
              </a:spcAft>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gdd06899111_1_4"/>
          <p:cNvPicPr preferRelativeResize="0"/>
          <p:nvPr/>
        </p:nvPicPr>
        <p:blipFill>
          <a:blip r:embed="rId3">
            <a:alphaModFix/>
          </a:blip>
          <a:stretch>
            <a:fillRect/>
          </a:stretch>
        </p:blipFill>
        <p:spPr>
          <a:xfrm>
            <a:off x="1236225" y="1227575"/>
            <a:ext cx="6548276" cy="3570649"/>
          </a:xfrm>
          <a:prstGeom prst="rect">
            <a:avLst/>
          </a:prstGeom>
          <a:noFill/>
          <a:ln>
            <a:noFill/>
          </a:ln>
        </p:spPr>
      </p:pic>
      <p:sp>
        <p:nvSpPr>
          <p:cNvPr id="116" name="Google Shape;116;gdd06899111_1_4"/>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0" marR="91440" rtl="0" algn="l">
              <a:lnSpc>
                <a:spcPct val="90000"/>
              </a:lnSpc>
              <a:spcBef>
                <a:spcPts val="0"/>
              </a:spcBef>
              <a:spcAft>
                <a:spcPts val="0"/>
              </a:spcAft>
              <a:buClr>
                <a:schemeClr val="dk1"/>
              </a:buClr>
              <a:buSzPts val="1100"/>
              <a:buFont typeface="Arial"/>
              <a:buNone/>
            </a:pPr>
            <a:r>
              <a:rPr lang="en" sz="3300">
                <a:solidFill>
                  <a:schemeClr val="lt1"/>
                </a:solidFill>
                <a:latin typeface="Verdana"/>
                <a:ea typeface="Verdana"/>
                <a:cs typeface="Verdana"/>
                <a:sym typeface="Verdana"/>
              </a:rPr>
              <a:t>Image Classification</a:t>
            </a:r>
            <a:endParaRPr sz="3300">
              <a:solidFill>
                <a:schemeClr val="lt1"/>
              </a:solidFill>
              <a:latin typeface="Verdana"/>
              <a:ea typeface="Verdana"/>
              <a:cs typeface="Verdana"/>
              <a:sym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dd4c0e2d31_0_0"/>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0" marR="91440" rtl="0" algn="l">
              <a:lnSpc>
                <a:spcPct val="90000"/>
              </a:lnSpc>
              <a:spcBef>
                <a:spcPts val="0"/>
              </a:spcBef>
              <a:spcAft>
                <a:spcPts val="0"/>
              </a:spcAft>
              <a:buClr>
                <a:srgbClr val="000000"/>
              </a:buClr>
              <a:buSzPts val="1100"/>
              <a:buFont typeface="Arial"/>
              <a:buNone/>
            </a:pPr>
            <a:r>
              <a:rPr lang="en" sz="3300">
                <a:solidFill>
                  <a:srgbClr val="FFFFFF"/>
                </a:solidFill>
                <a:latin typeface="Verdana"/>
                <a:ea typeface="Verdana"/>
                <a:cs typeface="Verdana"/>
                <a:sym typeface="Verdana"/>
              </a:rPr>
              <a:t>Image classification models</a:t>
            </a:r>
            <a:endParaRPr sz="3300">
              <a:solidFill>
                <a:schemeClr val="lt1"/>
              </a:solidFill>
              <a:latin typeface="Verdana"/>
              <a:ea typeface="Verdana"/>
              <a:cs typeface="Verdana"/>
              <a:sym typeface="Verdana"/>
            </a:endParaRPr>
          </a:p>
        </p:txBody>
      </p:sp>
      <p:sp>
        <p:nvSpPr>
          <p:cNvPr id="122" name="Google Shape;122;gdd4c0e2d31_0_0"/>
          <p:cNvSpPr txBox="1"/>
          <p:nvPr/>
        </p:nvSpPr>
        <p:spPr>
          <a:xfrm>
            <a:off x="965075" y="821100"/>
            <a:ext cx="7197600" cy="39465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b="1">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lang="en" sz="2200">
                <a:solidFill>
                  <a:schemeClr val="dk1"/>
                </a:solidFill>
                <a:latin typeface="Times New Roman"/>
                <a:ea typeface="Times New Roman"/>
                <a:cs typeface="Times New Roman"/>
                <a:sym typeface="Times New Roman"/>
              </a:rPr>
              <a:t>Modeling techniques:</a:t>
            </a:r>
            <a:endParaRPr b="1" sz="2200">
              <a:solidFill>
                <a:schemeClr val="dk1"/>
              </a:solidFill>
              <a:latin typeface="Times New Roman"/>
              <a:ea typeface="Times New Roman"/>
              <a:cs typeface="Times New Roman"/>
              <a:sym typeface="Times New Roman"/>
            </a:endParaRPr>
          </a:p>
          <a:p>
            <a:pPr indent="-355600" lvl="0" marL="457200" marR="0" rtl="0" algn="l">
              <a:lnSpc>
                <a:spcPct val="100000"/>
              </a:lnSpc>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Convolutional Neural Network (CNN)</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Transfer Learning Models</a:t>
            </a:r>
            <a:endParaRPr sz="2000">
              <a:solidFill>
                <a:schemeClr val="dk1"/>
              </a:solidFill>
              <a:latin typeface="Times New Roman"/>
              <a:ea typeface="Times New Roman"/>
              <a:cs typeface="Times New Roman"/>
              <a:sym typeface="Times New Roman"/>
            </a:endParaRPr>
          </a:p>
          <a:p>
            <a:pPr indent="-355600" lvl="1" marL="914400" marR="0" rtl="0" algn="l">
              <a:lnSpc>
                <a:spcPct val="100000"/>
              </a:lnSpc>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VGG-16</a:t>
            </a:r>
            <a:endParaRPr sz="2000">
              <a:solidFill>
                <a:schemeClr val="dk1"/>
              </a:solidFill>
              <a:latin typeface="Times New Roman"/>
              <a:ea typeface="Times New Roman"/>
              <a:cs typeface="Times New Roman"/>
              <a:sym typeface="Times New Roman"/>
            </a:endParaRPr>
          </a:p>
          <a:p>
            <a:pPr indent="-355600" lvl="1" marL="914400" marR="0" rtl="0" algn="l">
              <a:lnSpc>
                <a:spcPct val="100000"/>
              </a:lnSpc>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ResNet </a:t>
            </a:r>
            <a:endParaRPr sz="2000">
              <a:solidFill>
                <a:schemeClr val="dk1"/>
              </a:solidFill>
              <a:latin typeface="Times New Roman"/>
              <a:ea typeface="Times New Roman"/>
              <a:cs typeface="Times New Roman"/>
              <a:sym typeface="Times New Roman"/>
            </a:endParaRPr>
          </a:p>
          <a:p>
            <a:pPr indent="-355600" lvl="1" marL="914400" marR="0" rtl="0" algn="l">
              <a:lnSpc>
                <a:spcPct val="100000"/>
              </a:lnSpc>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Xception</a:t>
            </a:r>
            <a:endParaRPr sz="2000">
              <a:solidFill>
                <a:schemeClr val="dk1"/>
              </a:solidFill>
              <a:latin typeface="Times New Roman"/>
              <a:ea typeface="Times New Roman"/>
              <a:cs typeface="Times New Roman"/>
              <a:sym typeface="Times New Roman"/>
            </a:endParaRPr>
          </a:p>
          <a:p>
            <a:pPr indent="-355600" lvl="1" marL="914400" marR="0" rtl="0" algn="l">
              <a:lnSpc>
                <a:spcPct val="100000"/>
              </a:lnSpc>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MobileNet</a:t>
            </a:r>
            <a:endParaRPr sz="2000">
              <a:solidFill>
                <a:schemeClr val="dk1"/>
              </a:solidFill>
              <a:latin typeface="Times New Roman"/>
              <a:ea typeface="Times New Roman"/>
              <a:cs typeface="Times New Roman"/>
              <a:sym typeface="Times New Roman"/>
            </a:endParaRPr>
          </a:p>
          <a:p>
            <a:pPr indent="-355600" lvl="1" marL="914400" marR="0" rtl="0" algn="l">
              <a:lnSpc>
                <a:spcPct val="100000"/>
              </a:lnSpc>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K-NN ensemble</a:t>
            </a:r>
            <a:endParaRPr sz="2000">
              <a:solidFill>
                <a:schemeClr val="dk1"/>
              </a:solidFill>
              <a:latin typeface="Times New Roman"/>
              <a:ea typeface="Times New Roman"/>
              <a:cs typeface="Times New Roman"/>
              <a:sym typeface="Times New Roman"/>
            </a:endParaRPr>
          </a:p>
          <a:p>
            <a:pPr indent="-355600" lvl="0" marL="457200" marR="0" rtl="0" algn="l">
              <a:lnSpc>
                <a:spcPct val="100000"/>
              </a:lnSpc>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AutoML</a:t>
            </a:r>
            <a:endParaRPr sz="20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chemeClr val="dk1"/>
              </a:solidFill>
              <a:latin typeface="Calibri"/>
              <a:ea typeface="Calibri"/>
              <a:cs typeface="Calibri"/>
              <a:sym typeface="Calibri"/>
            </a:endParaRPr>
          </a:p>
          <a:p>
            <a:pPr indent="0" lvl="0" marL="457200" rtl="0" algn="l">
              <a:spcBef>
                <a:spcPts val="0"/>
              </a:spcBef>
              <a:spcAft>
                <a:spcPts val="0"/>
              </a:spcAft>
              <a:buNone/>
            </a:pPr>
            <a:r>
              <a:t/>
            </a:r>
            <a:endParaRPr sz="1600">
              <a:solidFill>
                <a:schemeClr val="dk1"/>
              </a:solidFill>
              <a:latin typeface="Calibri"/>
              <a:ea typeface="Calibri"/>
              <a:cs typeface="Calibri"/>
              <a:sym typeface="Calibri"/>
            </a:endParaRPr>
          </a:p>
          <a:p>
            <a:pPr indent="0" lvl="0" marL="914400" rtl="0" algn="just">
              <a:spcBef>
                <a:spcPts val="0"/>
              </a:spcBef>
              <a:spcAft>
                <a:spcPts val="0"/>
              </a:spcAft>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dc17761455_0_17"/>
          <p:cNvSpPr/>
          <p:nvPr/>
        </p:nvSpPr>
        <p:spPr>
          <a:xfrm>
            <a:off x="209175" y="77475"/>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182880" marR="91440" rtl="0" algn="l">
              <a:lnSpc>
                <a:spcPct val="90000"/>
              </a:lnSpc>
              <a:spcBef>
                <a:spcPts val="0"/>
              </a:spcBef>
              <a:spcAft>
                <a:spcPts val="0"/>
              </a:spcAft>
              <a:buClr>
                <a:srgbClr val="000000"/>
              </a:buClr>
              <a:buSzPts val="1100"/>
              <a:buFont typeface="Arial"/>
              <a:buNone/>
            </a:pPr>
            <a:r>
              <a:rPr lang="en" sz="3000">
                <a:solidFill>
                  <a:srgbClr val="FFFFFF"/>
                </a:solidFill>
                <a:latin typeface="Verdana"/>
                <a:ea typeface="Verdana"/>
                <a:cs typeface="Verdana"/>
                <a:sym typeface="Verdana"/>
              </a:rPr>
              <a:t>Baseline CNN &amp; Transfer Learning Models</a:t>
            </a:r>
            <a:endParaRPr sz="3000">
              <a:solidFill>
                <a:srgbClr val="FFFFFF"/>
              </a:solidFill>
              <a:latin typeface="Verdana"/>
              <a:ea typeface="Verdana"/>
              <a:cs typeface="Verdana"/>
              <a:sym typeface="Verdana"/>
            </a:endParaRPr>
          </a:p>
        </p:txBody>
      </p:sp>
      <p:sp>
        <p:nvSpPr>
          <p:cNvPr id="128" name="Google Shape;128;gdc17761455_0_17"/>
          <p:cNvSpPr txBox="1"/>
          <p:nvPr/>
        </p:nvSpPr>
        <p:spPr>
          <a:xfrm>
            <a:off x="451953" y="1838215"/>
            <a:ext cx="2959500" cy="206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129" name="Google Shape;129;gdc17761455_0_17"/>
          <p:cNvGraphicFramePr/>
          <p:nvPr/>
        </p:nvGraphicFramePr>
        <p:xfrm>
          <a:off x="451950" y="781725"/>
          <a:ext cx="3000000" cy="3000000"/>
        </p:xfrm>
        <a:graphic>
          <a:graphicData uri="http://schemas.openxmlformats.org/drawingml/2006/table">
            <a:tbl>
              <a:tblPr>
                <a:noFill/>
                <a:tableStyleId>{8FBCF673-E851-4740-8295-927122F0B07A}</a:tableStyleId>
              </a:tblPr>
              <a:tblGrid>
                <a:gridCol w="2770350"/>
                <a:gridCol w="2770350"/>
                <a:gridCol w="2770350"/>
              </a:tblGrid>
              <a:tr h="2061400">
                <a:tc>
                  <a:txBody>
                    <a:bodyPr/>
                    <a:lstStyle/>
                    <a:p>
                      <a:pPr indent="0" lvl="0" marL="0" rtl="0" algn="l">
                        <a:spcBef>
                          <a:spcPts val="0"/>
                        </a:spcBef>
                        <a:spcAft>
                          <a:spcPts val="0"/>
                        </a:spcAft>
                        <a:buNone/>
                      </a:pPr>
                      <a:r>
                        <a:rPr lang="en"/>
                        <a:t>Baseline CNN</a:t>
                      </a:r>
                      <a:endParaRPr/>
                    </a:p>
                    <a:p>
                      <a:pPr indent="0" lvl="0" marL="0" rtl="0" algn="l">
                        <a:spcBef>
                          <a:spcPts val="0"/>
                        </a:spcBef>
                        <a:spcAft>
                          <a:spcPts val="0"/>
                        </a:spcAft>
                        <a:buNone/>
                      </a:pPr>
                      <a:r>
                        <a:rPr lang="en" sz="1600">
                          <a:solidFill>
                            <a:schemeClr val="dk1"/>
                          </a:solidFill>
                          <a:latin typeface="Calibri"/>
                          <a:ea typeface="Calibri"/>
                          <a:cs typeface="Calibri"/>
                          <a:sym typeface="Calibri"/>
                        </a:rPr>
                        <a:t>  A 2-layer CNN neural network with 100 neurons in the hidden layer</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Hidden Layer: Rectified linear unit (ReLU)</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Output Layer: Softmax</a:t>
                      </a:r>
                      <a:endParaRPr sz="1600">
                        <a:solidFill>
                          <a:schemeClr val="dk1"/>
                        </a:solidFill>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t>VGG-16</a:t>
                      </a:r>
                      <a:endParaRPr/>
                    </a:p>
                    <a:p>
                      <a:pPr indent="0" lvl="0" marL="0" rtl="0" algn="l">
                        <a:spcBef>
                          <a:spcPts val="0"/>
                        </a:spcBef>
                        <a:spcAft>
                          <a:spcPts val="0"/>
                        </a:spcAft>
                        <a:buNone/>
                      </a:pPr>
                      <a:r>
                        <a:rPr lang="en"/>
                        <a:t>   </a:t>
                      </a:r>
                      <a:r>
                        <a:rPr lang="en" sz="1600">
                          <a:solidFill>
                            <a:schemeClr val="dk1"/>
                          </a:solidFill>
                          <a:latin typeface="Calibri"/>
                          <a:ea typeface="Calibri"/>
                          <a:cs typeface="Calibri"/>
                          <a:sym typeface="Calibri"/>
                        </a:rPr>
                        <a:t>A 16-layer CNN neural network with 3 × 3 filters used for all convolutional layers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Multilayer perceptron (MLP) classifier + 3 fully connected (FC) layers</a:t>
                      </a:r>
                      <a:endParaRPr sz="1600">
                        <a:solidFill>
                          <a:schemeClr val="dk1"/>
                        </a:solidFill>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t>ResNet50</a:t>
                      </a:r>
                      <a:endParaRPr/>
                    </a:p>
                    <a:p>
                      <a:pPr indent="0" lvl="0" marL="0" rtl="0" algn="l">
                        <a:spcBef>
                          <a:spcPts val="0"/>
                        </a:spcBef>
                        <a:spcAft>
                          <a:spcPts val="0"/>
                        </a:spcAft>
                        <a:buNone/>
                      </a:pPr>
                      <a:r>
                        <a:rPr lang="en" sz="1600">
                          <a:solidFill>
                            <a:schemeClr val="dk1"/>
                          </a:solidFill>
                          <a:latin typeface="Calibri"/>
                          <a:ea typeface="Calibri"/>
                          <a:cs typeface="Calibri"/>
                          <a:sym typeface="Calibri"/>
                        </a:rPr>
                        <a:t>A 34-layer CNN neural network with mostly 3 × 3 filters used for all convolutional layers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A shortcut connection is added to each building block</a:t>
                      </a:r>
                      <a:endParaRPr sz="1600">
                        <a:solidFill>
                          <a:schemeClr val="dk1"/>
                        </a:solidFill>
                        <a:latin typeface="Calibri"/>
                        <a:ea typeface="Calibri"/>
                        <a:cs typeface="Calibri"/>
                        <a:sym typeface="Calibri"/>
                      </a:endParaRPr>
                    </a:p>
                  </a:txBody>
                  <a:tcPr marT="91425" marB="91425" marR="91425" marL="91425"/>
                </a:tc>
              </a:tr>
              <a:tr h="1830500">
                <a:tc>
                  <a:txBody>
                    <a:bodyPr/>
                    <a:lstStyle/>
                    <a:p>
                      <a:pPr indent="0" lvl="0" marL="0" rtl="0" algn="l">
                        <a:spcBef>
                          <a:spcPts val="0"/>
                        </a:spcBef>
                        <a:spcAft>
                          <a:spcPts val="0"/>
                        </a:spcAft>
                        <a:buNone/>
                      </a:pPr>
                      <a:r>
                        <a:rPr lang="en"/>
                        <a:t>Xception</a:t>
                      </a:r>
                      <a:endParaRPr/>
                    </a:p>
                    <a:p>
                      <a:pPr indent="0" lvl="0" marL="0" rtl="0" algn="l">
                        <a:spcBef>
                          <a:spcPts val="0"/>
                        </a:spcBef>
                        <a:spcAft>
                          <a:spcPts val="0"/>
                        </a:spcAft>
                        <a:buNone/>
                      </a:pPr>
                      <a:r>
                        <a:rPr lang="en" sz="1600">
                          <a:solidFill>
                            <a:schemeClr val="dk1"/>
                          </a:solidFill>
                          <a:latin typeface="Calibri"/>
                          <a:ea typeface="Calibri"/>
                          <a:cs typeface="Calibri"/>
                          <a:sym typeface="Calibri"/>
                        </a:rPr>
                        <a:t>A 36-layer CNN neural network with 60,000 parameters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4 residual depth-wise separable convolution layers with residual connections</a:t>
                      </a:r>
                      <a:endParaRPr sz="1600">
                        <a:solidFill>
                          <a:schemeClr val="dk1"/>
                        </a:solidFill>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sz="1600">
                          <a:latin typeface="Calibri"/>
                          <a:ea typeface="Calibri"/>
                          <a:cs typeface="Calibri"/>
                          <a:sym typeface="Calibri"/>
                        </a:rPr>
                        <a:t>MobileNet</a:t>
                      </a:r>
                      <a:endParaRPr sz="1600">
                        <a:latin typeface="Calibri"/>
                        <a:ea typeface="Calibri"/>
                        <a:cs typeface="Calibri"/>
                        <a:sym typeface="Calibri"/>
                      </a:endParaRPr>
                    </a:p>
                    <a:p>
                      <a:pPr indent="0" lvl="0" marL="0" rtl="0" algn="l">
                        <a:spcBef>
                          <a:spcPts val="0"/>
                        </a:spcBef>
                        <a:spcAft>
                          <a:spcPts val="0"/>
                        </a:spcAft>
                        <a:buNone/>
                      </a:pPr>
                      <a:r>
                        <a:rPr lang="en" sz="1600">
                          <a:solidFill>
                            <a:schemeClr val="dk1"/>
                          </a:solidFill>
                          <a:latin typeface="Calibri"/>
                          <a:ea typeface="Calibri"/>
                          <a:cs typeface="Calibri"/>
                          <a:sym typeface="Calibri"/>
                        </a:rPr>
                        <a:t>A 28-layer CNN neural network with 3 × 3 depthwise convolutional layers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Depth wise separable convolutions</a:t>
                      </a:r>
                      <a:endParaRPr sz="1600">
                        <a:solidFill>
                          <a:schemeClr val="dk1"/>
                        </a:solidFill>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t>K-NN Ensemble Model</a:t>
                      </a:r>
                      <a:endParaRPr/>
                    </a:p>
                    <a:p>
                      <a:pPr indent="0" lvl="0" marL="0" rtl="0" algn="l">
                        <a:spcBef>
                          <a:spcPts val="0"/>
                        </a:spcBef>
                        <a:spcAft>
                          <a:spcPts val="0"/>
                        </a:spcAft>
                        <a:buClr>
                          <a:schemeClr val="dk1"/>
                        </a:buClr>
                        <a:buSzPts val="1100"/>
                        <a:buFont typeface="Arial"/>
                        <a:buNone/>
                      </a:pPr>
                      <a:r>
                        <a:rPr lang="en" sz="1600">
                          <a:solidFill>
                            <a:schemeClr val="dk1"/>
                          </a:solidFill>
                          <a:latin typeface="Calibri"/>
                          <a:ea typeface="Calibri"/>
                          <a:cs typeface="Calibri"/>
                          <a:sym typeface="Calibri"/>
                        </a:rPr>
                        <a:t>  Combining (averaging) the results of baseline CNN, VGG-16, ResNet, Xception, and MobileNet models</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gdc17761455_0_24"/>
          <p:cNvSpPr/>
          <p:nvPr/>
        </p:nvSpPr>
        <p:spPr>
          <a:xfrm>
            <a:off x="173700" y="66375"/>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182880" marR="91440" rtl="0" algn="l">
              <a:lnSpc>
                <a:spcPct val="90000"/>
              </a:lnSpc>
              <a:spcBef>
                <a:spcPts val="0"/>
              </a:spcBef>
              <a:spcAft>
                <a:spcPts val="0"/>
              </a:spcAft>
              <a:buClr>
                <a:srgbClr val="000000"/>
              </a:buClr>
              <a:buSzPts val="1100"/>
              <a:buFont typeface="Arial"/>
              <a:buNone/>
            </a:pPr>
            <a:r>
              <a:rPr lang="en" sz="3000">
                <a:solidFill>
                  <a:srgbClr val="FFFFFF"/>
                </a:solidFill>
                <a:latin typeface="Verdana"/>
                <a:ea typeface="Verdana"/>
                <a:cs typeface="Verdana"/>
                <a:sym typeface="Verdana"/>
              </a:rPr>
              <a:t>Baseline CNN &amp; Transfer Learning Models</a:t>
            </a:r>
            <a:endParaRPr sz="3000">
              <a:solidFill>
                <a:srgbClr val="FFFFFF"/>
              </a:solidFill>
              <a:latin typeface="Verdana"/>
              <a:ea typeface="Verdana"/>
              <a:cs typeface="Verdana"/>
              <a:sym typeface="Verdana"/>
            </a:endParaRPr>
          </a:p>
        </p:txBody>
      </p:sp>
      <p:sp>
        <p:nvSpPr>
          <p:cNvPr id="135" name="Google Shape;135;gdc17761455_0_24"/>
          <p:cNvSpPr txBox="1"/>
          <p:nvPr/>
        </p:nvSpPr>
        <p:spPr>
          <a:xfrm>
            <a:off x="451953" y="1838215"/>
            <a:ext cx="2959500" cy="206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136" name="Google Shape;136;gdc17761455_0_24"/>
          <p:cNvGraphicFramePr/>
          <p:nvPr/>
        </p:nvGraphicFramePr>
        <p:xfrm>
          <a:off x="206625" y="656175"/>
          <a:ext cx="3000000" cy="3000000"/>
        </p:xfrm>
        <a:graphic>
          <a:graphicData uri="http://schemas.openxmlformats.org/drawingml/2006/table">
            <a:tbl>
              <a:tblPr>
                <a:noFill/>
                <a:tableStyleId>{8FBCF673-E851-4740-8295-927122F0B07A}</a:tableStyleId>
              </a:tblPr>
              <a:tblGrid>
                <a:gridCol w="2910250"/>
                <a:gridCol w="2910250"/>
                <a:gridCol w="2910250"/>
              </a:tblGrid>
              <a:tr h="1836475">
                <a:tc>
                  <a:txBody>
                    <a:bodyPr/>
                    <a:lstStyle/>
                    <a:p>
                      <a:pPr indent="0" lvl="0" marL="0" rtl="0" algn="l">
                        <a:spcBef>
                          <a:spcPts val="0"/>
                        </a:spcBef>
                        <a:spcAft>
                          <a:spcPts val="0"/>
                        </a:spcAft>
                        <a:buNone/>
                      </a:pPr>
                      <a:r>
                        <a:rPr lang="en"/>
                        <a:t>Baseline CNN</a:t>
                      </a:r>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Overfitting:</a:t>
                      </a:r>
                      <a:endParaRPr sz="1600">
                        <a:solidFill>
                          <a:schemeClr val="dk1"/>
                        </a:solidFill>
                        <a:latin typeface="Calibri"/>
                        <a:ea typeface="Calibri"/>
                        <a:cs typeface="Calibri"/>
                        <a:sym typeface="Calibri"/>
                      </a:endParaRPr>
                    </a:p>
                    <a:p>
                      <a:pPr indent="0" lvl="0" marL="457200" rtl="0" algn="l">
                        <a:spcBef>
                          <a:spcPts val="0"/>
                        </a:spcBef>
                        <a:spcAft>
                          <a:spcPts val="0"/>
                        </a:spcAft>
                        <a:buNone/>
                      </a:pPr>
                      <a:r>
                        <a:rPr lang="en" sz="1600">
                          <a:solidFill>
                            <a:schemeClr val="dk1"/>
                          </a:solidFill>
                          <a:latin typeface="Calibri"/>
                          <a:ea typeface="Calibri"/>
                          <a:cs typeface="Calibri"/>
                          <a:sym typeface="Calibri"/>
                        </a:rPr>
                        <a:t>training 90% </a:t>
                      </a:r>
                      <a:endParaRPr sz="1600">
                        <a:solidFill>
                          <a:schemeClr val="dk1"/>
                        </a:solidFill>
                        <a:latin typeface="Calibri"/>
                        <a:ea typeface="Calibri"/>
                        <a:cs typeface="Calibri"/>
                        <a:sym typeface="Calibri"/>
                      </a:endParaRPr>
                    </a:p>
                    <a:p>
                      <a:pPr indent="0" lvl="0" marL="457200" rtl="0" algn="l">
                        <a:spcBef>
                          <a:spcPts val="0"/>
                        </a:spcBef>
                        <a:spcAft>
                          <a:spcPts val="0"/>
                        </a:spcAft>
                        <a:buNone/>
                      </a:pPr>
                      <a:r>
                        <a:rPr lang="en" sz="1600">
                          <a:solidFill>
                            <a:schemeClr val="dk1"/>
                          </a:solidFill>
                          <a:latin typeface="Calibri"/>
                          <a:ea typeface="Calibri"/>
                          <a:cs typeface="Calibri"/>
                          <a:sym typeface="Calibri"/>
                        </a:rPr>
                        <a:t>validation 65%</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Misclassifications between the class ‘talking to passengers’ and other classes</a:t>
                      </a:r>
                      <a:endParaRPr/>
                    </a:p>
                  </a:txBody>
                  <a:tcPr marT="91425" marB="91425" marR="91425" marL="91425"/>
                </a:tc>
                <a:tc>
                  <a:txBody>
                    <a:bodyPr/>
                    <a:lstStyle/>
                    <a:p>
                      <a:pPr indent="0" lvl="0" marL="0" rtl="0" algn="l">
                        <a:spcBef>
                          <a:spcPts val="0"/>
                        </a:spcBef>
                        <a:spcAft>
                          <a:spcPts val="0"/>
                        </a:spcAft>
                        <a:buNone/>
                      </a:pPr>
                      <a:r>
                        <a:rPr lang="en"/>
                        <a:t>VGG-16</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Misclassifications between the class ‘talking on the phone – left’ and ‘hair and makeup’</a:t>
                      </a:r>
                      <a:endParaRPr/>
                    </a:p>
                  </a:txBody>
                  <a:tcPr marT="91425" marB="91425" marR="91425" marL="91425"/>
                </a:tc>
                <a:tc>
                  <a:txBody>
                    <a:bodyPr/>
                    <a:lstStyle/>
                    <a:p>
                      <a:pPr indent="0" lvl="0" marL="0" rtl="0" algn="l">
                        <a:spcBef>
                          <a:spcPts val="0"/>
                        </a:spcBef>
                        <a:spcAft>
                          <a:spcPts val="0"/>
                        </a:spcAft>
                        <a:buNone/>
                      </a:pPr>
                      <a:r>
                        <a:rPr lang="en"/>
                        <a:t>ResNet50</a:t>
                      </a:r>
                      <a:endParaRPr sz="1600">
                        <a:solidFill>
                          <a:schemeClr val="dk1"/>
                        </a:solidFill>
                        <a:highlight>
                          <a:schemeClr val="lt1"/>
                        </a:highlight>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Misclassifications between the class ‘texting right’ and ‘hair and makeup’</a:t>
                      </a:r>
                      <a:endParaRPr/>
                    </a:p>
                  </a:txBody>
                  <a:tcPr marT="91425" marB="91425" marR="91425" marL="91425"/>
                </a:tc>
              </a:tr>
              <a:tr h="2039225">
                <a:tc>
                  <a:txBody>
                    <a:bodyPr/>
                    <a:lstStyle/>
                    <a:p>
                      <a:pPr indent="0" lvl="0" marL="0" rtl="0" algn="l">
                        <a:spcBef>
                          <a:spcPts val="0"/>
                        </a:spcBef>
                        <a:spcAft>
                          <a:spcPts val="0"/>
                        </a:spcAft>
                        <a:buNone/>
                      </a:pPr>
                      <a:r>
                        <a:rPr lang="en"/>
                        <a:t>Xception</a:t>
                      </a:r>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Misclassifications between the class ‘texting left’ and ‘safe driving’ &amp; between ‘talking on the phone – left’ and ‘texting left’ or ‘hair and makeup’</a:t>
                      </a:r>
                      <a:endParaRPr/>
                    </a:p>
                  </a:txBody>
                  <a:tcPr marT="91425" marB="91425" marR="91425" marL="91425"/>
                </a:tc>
                <a:tc>
                  <a:txBody>
                    <a:bodyPr/>
                    <a:lstStyle/>
                    <a:p>
                      <a:pPr indent="0" lvl="0" marL="0" rtl="0" algn="l">
                        <a:spcBef>
                          <a:spcPts val="0"/>
                        </a:spcBef>
                        <a:spcAft>
                          <a:spcPts val="0"/>
                        </a:spcAft>
                        <a:buNone/>
                      </a:pPr>
                      <a:r>
                        <a:rPr lang="en"/>
                        <a:t>MobileNet</a:t>
                      </a:r>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Misclassifications between the class ‘texting left’ and ‘safe driving’ &amp; between ‘talking on the phone – left’ and ‘hair and makeup’</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Request the least amount of training time</a:t>
                      </a:r>
                      <a:endParaRPr/>
                    </a:p>
                  </a:txBody>
                  <a:tcPr marT="91425" marB="91425" marR="91425" marL="91425"/>
                </a:tc>
                <a:tc>
                  <a:txBody>
                    <a:bodyPr/>
                    <a:lstStyle/>
                    <a:p>
                      <a:pPr indent="0" lvl="0" marL="0" rtl="0" algn="l">
                        <a:spcBef>
                          <a:spcPts val="0"/>
                        </a:spcBef>
                        <a:spcAft>
                          <a:spcPts val="0"/>
                        </a:spcAft>
                        <a:buNone/>
                      </a:pPr>
                      <a:r>
                        <a:rPr lang="en"/>
                        <a:t>K-NN Ensemble Model</a:t>
                      </a:r>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Mitigate misclassification problems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Outperform all the other stand-alone models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K-NN helps smoothen predicted probabilities for each class</a:t>
                      </a:r>
                      <a:endParaRPr sz="1600">
                        <a:solidFill>
                          <a:schemeClr val="dk1"/>
                        </a:solidFill>
                        <a:latin typeface="Calibri"/>
                        <a:ea typeface="Calibri"/>
                        <a:cs typeface="Calibri"/>
                        <a:sym typeface="Calibri"/>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dc17761455_0_45"/>
          <p:cNvSpPr/>
          <p:nvPr/>
        </p:nvSpPr>
        <p:spPr>
          <a:xfrm>
            <a:off x="5043525" y="244400"/>
            <a:ext cx="3918600" cy="1147800"/>
          </a:xfrm>
          <a:prstGeom prst="rect">
            <a:avLst/>
          </a:prstGeom>
          <a:solidFill>
            <a:srgbClr val="7030A0"/>
          </a:solidFill>
          <a:ln>
            <a:noFill/>
          </a:ln>
        </p:spPr>
        <p:txBody>
          <a:bodyPr anchorCtr="0" anchor="ctr" bIns="34275" lIns="68575" spcFirstLastPara="1" rIns="68575" wrap="square" tIns="34275">
            <a:noAutofit/>
          </a:bodyPr>
          <a:lstStyle/>
          <a:p>
            <a:pPr indent="0" lvl="0" marL="182880" marR="91440" rtl="0" algn="l">
              <a:lnSpc>
                <a:spcPct val="90000"/>
              </a:lnSpc>
              <a:spcBef>
                <a:spcPts val="0"/>
              </a:spcBef>
              <a:spcAft>
                <a:spcPts val="0"/>
              </a:spcAft>
              <a:buClr>
                <a:srgbClr val="000000"/>
              </a:buClr>
              <a:buSzPts val="1100"/>
              <a:buFont typeface="Arial"/>
              <a:buNone/>
            </a:pPr>
            <a:r>
              <a:rPr lang="en" sz="3300">
                <a:solidFill>
                  <a:srgbClr val="FFFFFF"/>
                </a:solidFill>
                <a:latin typeface="Verdana"/>
                <a:ea typeface="Verdana"/>
                <a:cs typeface="Verdana"/>
                <a:sym typeface="Verdana"/>
              </a:rPr>
              <a:t>Performance Comparison</a:t>
            </a:r>
            <a:endParaRPr b="0" i="0" sz="1100" u="none" cap="none" strike="noStrike">
              <a:solidFill>
                <a:srgbClr val="FFFFFF"/>
              </a:solidFill>
              <a:latin typeface="Verdana"/>
              <a:ea typeface="Verdana"/>
              <a:cs typeface="Verdana"/>
              <a:sym typeface="Verdana"/>
            </a:endParaRPr>
          </a:p>
        </p:txBody>
      </p:sp>
      <p:sp>
        <p:nvSpPr>
          <p:cNvPr id="142" name="Google Shape;142;gdc17761455_0_45"/>
          <p:cNvSpPr txBox="1"/>
          <p:nvPr/>
        </p:nvSpPr>
        <p:spPr>
          <a:xfrm>
            <a:off x="4932425" y="4288475"/>
            <a:ext cx="4029900" cy="58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1200"/>
              </a:spcAft>
              <a:buClr>
                <a:schemeClr val="dk1"/>
              </a:buClr>
              <a:buSzPts val="1100"/>
              <a:buFont typeface="Arial"/>
              <a:buNone/>
            </a:pPr>
            <a:r>
              <a:rPr b="1" lang="en" sz="1200">
                <a:solidFill>
                  <a:schemeClr val="dk1"/>
                </a:solidFill>
                <a:latin typeface="Calibri"/>
                <a:ea typeface="Calibri"/>
                <a:cs typeface="Calibri"/>
                <a:sym typeface="Calibri"/>
              </a:rPr>
              <a:t>Table 1</a:t>
            </a:r>
            <a:r>
              <a:rPr lang="en" sz="1200">
                <a:solidFill>
                  <a:schemeClr val="dk1"/>
                </a:solidFill>
                <a:latin typeface="Calibri"/>
                <a:ea typeface="Calibri"/>
                <a:cs typeface="Calibri"/>
                <a:sym typeface="Calibri"/>
              </a:rPr>
              <a:t>: </a:t>
            </a:r>
            <a:r>
              <a:rPr i="1" lang="en" sz="1200">
                <a:solidFill>
                  <a:schemeClr val="dk1"/>
                </a:solidFill>
                <a:latin typeface="Calibri"/>
                <a:ea typeface="Calibri"/>
                <a:cs typeface="Calibri"/>
                <a:sym typeface="Calibri"/>
              </a:rPr>
              <a:t>Comparison of baseline CNN’s &amp; transfer learning models’ </a:t>
            </a:r>
            <a:r>
              <a:rPr i="1" lang="en" sz="1200">
                <a:solidFill>
                  <a:schemeClr val="dk1"/>
                </a:solidFill>
                <a:latin typeface="Calibri"/>
                <a:ea typeface="Calibri"/>
                <a:cs typeface="Calibri"/>
                <a:sym typeface="Calibri"/>
              </a:rPr>
              <a:t>performance and running speed</a:t>
            </a:r>
            <a:r>
              <a:rPr lang="en" sz="1200">
                <a:solidFill>
                  <a:schemeClr val="dk1"/>
                </a:solidFill>
                <a:latin typeface="Calibri"/>
                <a:ea typeface="Calibri"/>
                <a:cs typeface="Calibri"/>
                <a:sym typeface="Calibri"/>
              </a:rPr>
              <a:t>.</a:t>
            </a:r>
            <a:endParaRPr i="0" sz="1400" u="none" cap="none" strike="noStrike">
              <a:solidFill>
                <a:schemeClr val="dk1"/>
              </a:solidFill>
              <a:latin typeface="Calibri"/>
              <a:ea typeface="Calibri"/>
              <a:cs typeface="Calibri"/>
              <a:sym typeface="Calibri"/>
            </a:endParaRPr>
          </a:p>
        </p:txBody>
      </p:sp>
      <p:sp>
        <p:nvSpPr>
          <p:cNvPr id="143" name="Google Shape;143;gdc17761455_0_45"/>
          <p:cNvSpPr txBox="1"/>
          <p:nvPr/>
        </p:nvSpPr>
        <p:spPr>
          <a:xfrm>
            <a:off x="4947225" y="1458913"/>
            <a:ext cx="4111200" cy="20688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K-NN Ensemble Model</a:t>
            </a:r>
            <a:endParaRPr sz="1600">
              <a:solidFill>
                <a:schemeClr val="dk1"/>
              </a:solidFill>
              <a:latin typeface="Calibri"/>
              <a:ea typeface="Calibri"/>
              <a:cs typeface="Calibri"/>
              <a:sym typeface="Calibri"/>
            </a:endParaRPr>
          </a:p>
          <a:p>
            <a:pPr indent="-330200" lvl="1" marL="914400" rtl="0" algn="l">
              <a:spcBef>
                <a:spcPts val="0"/>
              </a:spcBef>
              <a:spcAft>
                <a:spcPts val="0"/>
              </a:spcAft>
              <a:buClr>
                <a:schemeClr val="dk1"/>
              </a:buClr>
              <a:buSzPts val="1600"/>
              <a:buFont typeface="Calibri"/>
              <a:buChar char="○"/>
            </a:pPr>
            <a:r>
              <a:rPr lang="en" sz="1600">
                <a:solidFill>
                  <a:schemeClr val="dk1"/>
                </a:solidFill>
                <a:highlight>
                  <a:srgbClr val="FFFFFF"/>
                </a:highlight>
                <a:latin typeface="Calibri"/>
                <a:ea typeface="Calibri"/>
                <a:cs typeface="Calibri"/>
                <a:sym typeface="Calibri"/>
              </a:rPr>
              <a:t>The highest classification accuracy (92% validation accuracy) and the lowest output loss (0.24)</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MobileNet</a:t>
            </a:r>
            <a:endParaRPr sz="1600">
              <a:solidFill>
                <a:schemeClr val="dk1"/>
              </a:solidFill>
              <a:latin typeface="Calibri"/>
              <a:ea typeface="Calibri"/>
              <a:cs typeface="Calibri"/>
              <a:sym typeface="Calibri"/>
            </a:endParaRPr>
          </a:p>
          <a:p>
            <a:pPr indent="-330200" lvl="1" marL="914400" rtl="0" algn="l">
              <a:spcBef>
                <a:spcPts val="0"/>
              </a:spcBef>
              <a:spcAft>
                <a:spcPts val="0"/>
              </a:spcAft>
              <a:buClr>
                <a:schemeClr val="dk1"/>
              </a:buClr>
              <a:buSzPts val="1600"/>
              <a:buFont typeface="Calibri"/>
              <a:buChar char="○"/>
            </a:pPr>
            <a:r>
              <a:rPr lang="en" sz="1600">
                <a:solidFill>
                  <a:schemeClr val="dk1"/>
                </a:solidFill>
                <a:highlight>
                  <a:srgbClr val="FFFFFF"/>
                </a:highlight>
                <a:latin typeface="Calibri"/>
                <a:ea typeface="Calibri"/>
                <a:cs typeface="Calibri"/>
                <a:sym typeface="Calibri"/>
              </a:rPr>
              <a:t>The best stand-alone transfer learning model </a:t>
            </a:r>
            <a:endParaRPr sz="1600">
              <a:solidFill>
                <a:schemeClr val="dk1"/>
              </a:solidFill>
              <a:latin typeface="Calibri"/>
              <a:ea typeface="Calibri"/>
              <a:cs typeface="Calibri"/>
              <a:sym typeface="Calibri"/>
            </a:endParaRPr>
          </a:p>
          <a:p>
            <a:pPr indent="-330200" lvl="1" marL="9144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Requires the least amount of training time (</a:t>
            </a:r>
            <a:r>
              <a:rPr lang="en" sz="1600">
                <a:solidFill>
                  <a:schemeClr val="dk1"/>
                </a:solidFill>
                <a:highlight>
                  <a:srgbClr val="FFFFFF"/>
                </a:highlight>
                <a:latin typeface="Calibri"/>
                <a:ea typeface="Calibri"/>
                <a:cs typeface="Calibri"/>
                <a:sym typeface="Calibri"/>
              </a:rPr>
              <a:t>167 seconds per epoch)</a:t>
            </a:r>
            <a:endParaRPr sz="1600">
              <a:solidFill>
                <a:schemeClr val="dk1"/>
              </a:solidFill>
              <a:latin typeface="Calibri"/>
              <a:ea typeface="Calibri"/>
              <a:cs typeface="Calibri"/>
              <a:sym typeface="Calibri"/>
            </a:endParaRPr>
          </a:p>
          <a:p>
            <a:pPr indent="-330200" lvl="1" marL="9144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86% validation accuracy</a:t>
            </a:r>
            <a:endParaRPr sz="1600">
              <a:solidFill>
                <a:schemeClr val="dk1"/>
              </a:solidFill>
              <a:latin typeface="Calibri"/>
              <a:ea typeface="Calibri"/>
              <a:cs typeface="Calibri"/>
              <a:sym typeface="Calibri"/>
            </a:endParaRPr>
          </a:p>
        </p:txBody>
      </p:sp>
      <p:pic>
        <p:nvPicPr>
          <p:cNvPr id="144" name="Google Shape;144;gdc17761455_0_45"/>
          <p:cNvPicPr preferRelativeResize="0"/>
          <p:nvPr/>
        </p:nvPicPr>
        <p:blipFill>
          <a:blip r:embed="rId3">
            <a:alphaModFix/>
          </a:blip>
          <a:stretch>
            <a:fillRect/>
          </a:stretch>
        </p:blipFill>
        <p:spPr>
          <a:xfrm>
            <a:off x="66650" y="102700"/>
            <a:ext cx="4865775" cy="491452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gdc17761455_0_55"/>
          <p:cNvSpPr/>
          <p:nvPr/>
        </p:nvSpPr>
        <p:spPr>
          <a:xfrm>
            <a:off x="165575" y="277450"/>
            <a:ext cx="8796600" cy="589800"/>
          </a:xfrm>
          <a:prstGeom prst="rect">
            <a:avLst/>
          </a:prstGeom>
          <a:solidFill>
            <a:srgbClr val="7030A0"/>
          </a:solidFill>
          <a:ln>
            <a:noFill/>
          </a:ln>
        </p:spPr>
        <p:txBody>
          <a:bodyPr anchorCtr="0" anchor="ctr" bIns="34275" lIns="68575" spcFirstLastPara="1" rIns="68575" wrap="square" tIns="34275">
            <a:noAutofit/>
          </a:bodyPr>
          <a:lstStyle/>
          <a:p>
            <a:pPr indent="0" lvl="0" marL="182880" marR="91440" rtl="0" algn="l">
              <a:lnSpc>
                <a:spcPct val="90000"/>
              </a:lnSpc>
              <a:spcBef>
                <a:spcPts val="0"/>
              </a:spcBef>
              <a:spcAft>
                <a:spcPts val="0"/>
              </a:spcAft>
              <a:buClr>
                <a:srgbClr val="000000"/>
              </a:buClr>
              <a:buSzPts val="1100"/>
              <a:buFont typeface="Arial"/>
              <a:buNone/>
            </a:pPr>
            <a:r>
              <a:rPr lang="en" sz="3300">
                <a:solidFill>
                  <a:srgbClr val="FFFFFF"/>
                </a:solidFill>
                <a:latin typeface="Verdana"/>
                <a:ea typeface="Verdana"/>
                <a:cs typeface="Verdana"/>
                <a:sym typeface="Verdana"/>
              </a:rPr>
              <a:t>Performance Comparison</a:t>
            </a:r>
            <a:endParaRPr b="0" i="0" sz="1100" u="none" cap="none" strike="noStrike">
              <a:solidFill>
                <a:srgbClr val="FFFFFF"/>
              </a:solidFill>
              <a:latin typeface="Verdana"/>
              <a:ea typeface="Verdana"/>
              <a:cs typeface="Verdana"/>
              <a:sym typeface="Verdana"/>
            </a:endParaRPr>
          </a:p>
        </p:txBody>
      </p:sp>
      <p:sp>
        <p:nvSpPr>
          <p:cNvPr id="150" name="Google Shape;150;gdc17761455_0_55"/>
          <p:cNvSpPr txBox="1"/>
          <p:nvPr/>
        </p:nvSpPr>
        <p:spPr>
          <a:xfrm>
            <a:off x="338175" y="4029675"/>
            <a:ext cx="4034100" cy="58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gdc17761455_0_55"/>
          <p:cNvSpPr txBox="1"/>
          <p:nvPr/>
        </p:nvSpPr>
        <p:spPr>
          <a:xfrm>
            <a:off x="5743175" y="4288475"/>
            <a:ext cx="3219000" cy="5898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1200"/>
              </a:spcAft>
              <a:buClr>
                <a:schemeClr val="dk1"/>
              </a:buClr>
              <a:buSzPts val="1100"/>
              <a:buFont typeface="Arial"/>
              <a:buNone/>
            </a:pPr>
            <a:r>
              <a:rPr b="1" lang="en" sz="1200">
                <a:solidFill>
                  <a:schemeClr val="dk1"/>
                </a:solidFill>
                <a:latin typeface="Calibri"/>
                <a:ea typeface="Calibri"/>
                <a:cs typeface="Calibri"/>
                <a:sym typeface="Calibri"/>
              </a:rPr>
              <a:t>Table 2</a:t>
            </a:r>
            <a:r>
              <a:rPr lang="en" sz="1200">
                <a:solidFill>
                  <a:schemeClr val="dk1"/>
                </a:solidFill>
                <a:latin typeface="Calibri"/>
                <a:ea typeface="Calibri"/>
                <a:cs typeface="Calibri"/>
                <a:sym typeface="Calibri"/>
              </a:rPr>
              <a:t>: </a:t>
            </a:r>
            <a:r>
              <a:rPr i="1" lang="en" sz="1200">
                <a:solidFill>
                  <a:schemeClr val="dk1"/>
                </a:solidFill>
                <a:latin typeface="Calibri"/>
                <a:ea typeface="Calibri"/>
                <a:cs typeface="Calibri"/>
                <a:sym typeface="Calibri"/>
              </a:rPr>
              <a:t>Comparison of transfer learning models’ prediction accuracy per class</a:t>
            </a:r>
            <a:r>
              <a:rPr lang="en" sz="1200">
                <a:solidFill>
                  <a:schemeClr val="dk1"/>
                </a:solidFill>
                <a:latin typeface="Calibri"/>
                <a:ea typeface="Calibri"/>
                <a:cs typeface="Calibri"/>
                <a:sym typeface="Calibri"/>
              </a:rPr>
              <a:t>.</a:t>
            </a:r>
            <a:endParaRPr i="0" sz="1400" u="none" cap="none" strike="noStrike">
              <a:solidFill>
                <a:schemeClr val="dk1"/>
              </a:solidFill>
              <a:latin typeface="Calibri"/>
              <a:ea typeface="Calibri"/>
              <a:cs typeface="Calibri"/>
              <a:sym typeface="Calibri"/>
            </a:endParaRPr>
          </a:p>
        </p:txBody>
      </p:sp>
      <p:sp>
        <p:nvSpPr>
          <p:cNvPr id="152" name="Google Shape;152;gdc17761455_0_55"/>
          <p:cNvSpPr txBox="1"/>
          <p:nvPr/>
        </p:nvSpPr>
        <p:spPr>
          <a:xfrm>
            <a:off x="4702650" y="936875"/>
            <a:ext cx="4206600" cy="61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Calibri"/>
              <a:ea typeface="Calibri"/>
              <a:cs typeface="Calibri"/>
              <a:sym typeface="Calibri"/>
            </a:endParaRPr>
          </a:p>
        </p:txBody>
      </p:sp>
      <p:sp>
        <p:nvSpPr>
          <p:cNvPr id="153" name="Google Shape;153;gdc17761455_0_55"/>
          <p:cNvSpPr txBox="1"/>
          <p:nvPr/>
        </p:nvSpPr>
        <p:spPr>
          <a:xfrm>
            <a:off x="5560950" y="1122963"/>
            <a:ext cx="3348300" cy="31098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K-NN Ensemble Model</a:t>
            </a:r>
            <a:endParaRPr sz="1600">
              <a:solidFill>
                <a:schemeClr val="dk1"/>
              </a:solidFill>
              <a:latin typeface="Calibri"/>
              <a:ea typeface="Calibri"/>
              <a:cs typeface="Calibri"/>
              <a:sym typeface="Calibri"/>
            </a:endParaRPr>
          </a:p>
          <a:p>
            <a:pPr indent="-330200" lvl="1" marL="9144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&gt; 90% classification accuracy for each of the 10 classes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MobileNet</a:t>
            </a:r>
            <a:endParaRPr sz="1600">
              <a:solidFill>
                <a:schemeClr val="dk1"/>
              </a:solidFill>
              <a:latin typeface="Calibri"/>
              <a:ea typeface="Calibri"/>
              <a:cs typeface="Calibri"/>
              <a:sym typeface="Calibri"/>
            </a:endParaRPr>
          </a:p>
          <a:p>
            <a:pPr indent="-330200" lvl="1" marL="914400" rtl="0" algn="l">
              <a:spcBef>
                <a:spcPts val="0"/>
              </a:spcBef>
              <a:spcAft>
                <a:spcPts val="0"/>
              </a:spcAft>
              <a:buClr>
                <a:schemeClr val="dk1"/>
              </a:buClr>
              <a:buSzPts val="1600"/>
              <a:buFont typeface="Calibri"/>
              <a:buChar char="○"/>
            </a:pPr>
            <a:r>
              <a:rPr lang="en" sz="1600">
                <a:solidFill>
                  <a:schemeClr val="dk1"/>
                </a:solidFill>
                <a:highlight>
                  <a:srgbClr val="FFFFFF"/>
                </a:highlight>
                <a:latin typeface="Calibri"/>
                <a:ea typeface="Calibri"/>
                <a:cs typeface="Calibri"/>
                <a:sym typeface="Calibri"/>
              </a:rPr>
              <a:t>The best stand-alone transfer learning model</a:t>
            </a:r>
            <a:endParaRPr sz="1600">
              <a:solidFill>
                <a:schemeClr val="dk1"/>
              </a:solidFill>
              <a:latin typeface="Calibri"/>
              <a:ea typeface="Calibri"/>
              <a:cs typeface="Calibri"/>
              <a:sym typeface="Calibri"/>
            </a:endParaRPr>
          </a:p>
          <a:p>
            <a:pPr indent="-330200" lvl="1" marL="9144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Highest validation accuracy across most classes</a:t>
            </a:r>
            <a:endParaRPr sz="1600">
              <a:solidFill>
                <a:schemeClr val="dk1"/>
              </a:solidFill>
              <a:latin typeface="Calibri"/>
              <a:ea typeface="Calibri"/>
              <a:cs typeface="Calibri"/>
              <a:sym typeface="Calibri"/>
            </a:endParaRPr>
          </a:p>
          <a:p>
            <a:pPr indent="-330200" lvl="1" marL="914400" rtl="0" algn="l">
              <a:spcBef>
                <a:spcPts val="0"/>
              </a:spcBef>
              <a:spcAft>
                <a:spcPts val="0"/>
              </a:spcAft>
              <a:buClr>
                <a:schemeClr val="dk1"/>
              </a:buClr>
              <a:buSzPts val="1600"/>
              <a:buFont typeface="Calibri"/>
              <a:buChar char="○"/>
            </a:pPr>
            <a:r>
              <a:rPr lang="en" sz="1600">
                <a:solidFill>
                  <a:schemeClr val="dk1"/>
                </a:solidFill>
                <a:latin typeface="Calibri"/>
                <a:ea typeface="Calibri"/>
                <a:cs typeface="Calibri"/>
                <a:sym typeface="Calibri"/>
              </a:rPr>
              <a:t>99.4% validation accuracy for the ‘reaching behind’ class</a:t>
            </a:r>
            <a:endParaRPr sz="1600">
              <a:solidFill>
                <a:schemeClr val="dk1"/>
              </a:solidFill>
              <a:latin typeface="Calibri"/>
              <a:ea typeface="Calibri"/>
              <a:cs typeface="Calibri"/>
              <a:sym typeface="Calibri"/>
            </a:endParaRPr>
          </a:p>
        </p:txBody>
      </p:sp>
      <p:pic>
        <p:nvPicPr>
          <p:cNvPr id="154" name="Google Shape;154;gdc17761455_0_55"/>
          <p:cNvPicPr preferRelativeResize="0"/>
          <p:nvPr/>
        </p:nvPicPr>
        <p:blipFill>
          <a:blip r:embed="rId3">
            <a:alphaModFix/>
          </a:blip>
          <a:stretch>
            <a:fillRect/>
          </a:stretch>
        </p:blipFill>
        <p:spPr>
          <a:xfrm>
            <a:off x="292900" y="936875"/>
            <a:ext cx="5450276" cy="3849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